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022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0860834B-1585-40D5-8D45-3E644AFD7018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DFD093D-B4C5-4195-9718-4BF3929DA828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97419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0834B-1585-40D5-8D45-3E644AFD7018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D093D-B4C5-4195-9718-4BF3929DA8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1182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0834B-1585-40D5-8D45-3E644AFD7018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D093D-B4C5-4195-9718-4BF3929DA8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0250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0834B-1585-40D5-8D45-3E644AFD7018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D093D-B4C5-4195-9718-4BF3929DA8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6814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860834B-1585-40D5-8D45-3E644AFD7018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DFD093D-B4C5-4195-9718-4BF3929DA828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5412190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0834B-1585-40D5-8D45-3E644AFD7018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D093D-B4C5-4195-9718-4BF3929DA8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067419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0834B-1585-40D5-8D45-3E644AFD7018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D093D-B4C5-4195-9718-4BF3929DA8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4496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0834B-1585-40D5-8D45-3E644AFD7018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D093D-B4C5-4195-9718-4BF3929DA8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667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0834B-1585-40D5-8D45-3E644AFD7018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D093D-B4C5-4195-9718-4BF3929DA8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561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0860834B-1585-40D5-8D45-3E644AFD7018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DFD093D-B4C5-4195-9718-4BF3929DA82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9415479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4294967295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0860834B-1585-40D5-8D45-3E644AFD7018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DFD093D-B4C5-4195-9718-4BF3929DA8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7269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860834B-1585-40D5-8D45-3E644AFD7018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DFD093D-B4C5-4195-9718-4BF3929DA828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04174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294967295" pos="792">
          <p15:clr>
            <a:srgbClr val="F26B43"/>
          </p15:clr>
        </p15:guide>
        <p15:guide id="4294967295" pos="7200">
          <p15:clr>
            <a:srgbClr val="F26B43"/>
          </p15:clr>
        </p15:guide>
        <p15:guide id="4294967295" orient="horz" pos="4008">
          <p15:clr>
            <a:srgbClr val="F26B43"/>
          </p15:clr>
        </p15:guide>
        <p15:guide id="4294967295" orient="horz" pos="1440">
          <p15:clr>
            <a:srgbClr val="F26B43"/>
          </p15:clr>
        </p15:guide>
        <p15:guide id="4294967295" orient="horz" pos="3720">
          <p15:clr>
            <a:srgbClr val="F26B43"/>
          </p15:clr>
        </p15:guide>
        <p15:guide id="4294967295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800" dirty="0" smtClean="0"/>
              <a:t>Искусственный интеллект или человек?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1477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Ввод терминов и ликбез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400" b="1" u="sng" dirty="0" smtClean="0"/>
              <a:t>Нейронная сеть</a:t>
            </a:r>
            <a:r>
              <a:rPr lang="ru-RU" sz="2400" dirty="0" smtClean="0"/>
              <a:t> – математическая модель, </a:t>
            </a:r>
            <a:r>
              <a:rPr lang="ru-RU" sz="2400" dirty="0"/>
              <a:t>построенная по принципу организации и функционирования </a:t>
            </a:r>
            <a:r>
              <a:rPr lang="ru-RU" sz="2400" b="1" dirty="0"/>
              <a:t>биологических нейронных </a:t>
            </a:r>
            <a:r>
              <a:rPr lang="ru-RU" sz="2400" b="1" dirty="0" smtClean="0"/>
              <a:t>сетей</a:t>
            </a:r>
          </a:p>
          <a:p>
            <a:pPr marL="0" indent="0">
              <a:buNone/>
            </a:pPr>
            <a:endParaRPr lang="ru-RU" sz="2400" b="1" dirty="0"/>
          </a:p>
          <a:p>
            <a:pPr marL="0" indent="0">
              <a:buNone/>
            </a:pPr>
            <a:r>
              <a:rPr lang="ru-RU" sz="2400" b="1" u="sng" dirty="0" smtClean="0"/>
              <a:t>ИИ</a:t>
            </a:r>
            <a:r>
              <a:rPr lang="ru-RU" sz="2400" b="1" dirty="0" smtClean="0"/>
              <a:t> - </a:t>
            </a:r>
            <a:r>
              <a:rPr lang="ru-RU" sz="2400" dirty="0" smtClean="0"/>
              <a:t>это система, способная автономно выполнять разнородные задачи с той же эффективностью, как это делает мозг живых существ. Характерная особенность – </a:t>
            </a:r>
            <a:r>
              <a:rPr lang="ru-RU" sz="2400" b="1" dirty="0" smtClean="0"/>
              <a:t>САМООБУЧАЕМ.</a:t>
            </a:r>
            <a:r>
              <a:rPr lang="ru-RU" sz="2400" dirty="0" smtClean="0"/>
              <a:t>   </a:t>
            </a:r>
          </a:p>
          <a:p>
            <a:pPr marL="0" indent="0">
              <a:buNone/>
            </a:pPr>
            <a:r>
              <a:rPr lang="ru-RU" sz="2400" dirty="0" smtClean="0"/>
              <a:t>Все, что на данный момент называется ИИ, на самом деле является нейронной сетью.</a:t>
            </a:r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7614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Давным-давно в далекой-далекой галактике…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Это был седой 1943 год</a:t>
            </a:r>
          </a:p>
          <a:p>
            <a:pPr marL="0" indent="0">
              <a:buNone/>
            </a:pPr>
            <a:r>
              <a:rPr lang="ru-RU" dirty="0" smtClean="0"/>
              <a:t>Отважные ребята Мак-</a:t>
            </a:r>
            <a:r>
              <a:rPr lang="ru-RU" dirty="0" err="1" smtClean="0"/>
              <a:t>Каллок</a:t>
            </a:r>
            <a:r>
              <a:rPr lang="ru-RU" dirty="0" smtClean="0"/>
              <a:t> </a:t>
            </a:r>
            <a:r>
              <a:rPr lang="ru-RU" dirty="0"/>
              <a:t>и </a:t>
            </a:r>
            <a:r>
              <a:rPr lang="ru-RU" dirty="0" err="1" smtClean="0"/>
              <a:t>Питтс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Разработали компьютерную </a:t>
            </a:r>
            <a:r>
              <a:rPr lang="ru-RU" dirty="0"/>
              <a:t>модель нейронной сети на основе математических алгоритмов и теории деятельности головного </a:t>
            </a:r>
            <a:r>
              <a:rPr lang="ru-RU" dirty="0" smtClean="0"/>
              <a:t>мозга.</a:t>
            </a:r>
          </a:p>
          <a:p>
            <a:pPr marL="0" indent="0">
              <a:buNone/>
            </a:pPr>
            <a:r>
              <a:rPr lang="ru-RU" dirty="0"/>
              <a:t>Они выдвинули предположение, что нейроны можно упрощённо рассматривать как устройства, оперирующие двоичными </a:t>
            </a:r>
            <a:r>
              <a:rPr lang="ru-RU" dirty="0" smtClean="0"/>
              <a:t>числами.</a:t>
            </a:r>
          </a:p>
          <a:p>
            <a:pPr marL="0" indent="0">
              <a:buNone/>
            </a:pPr>
            <a:r>
              <a:rPr lang="ru-RU" dirty="0" smtClean="0"/>
              <a:t>Они показали</a:t>
            </a:r>
            <a:r>
              <a:rPr lang="ru-RU" dirty="0"/>
              <a:t>, что подобная сеть может выполнять практически любые вообразимые числовые или логические операции. Мак-</a:t>
            </a:r>
            <a:r>
              <a:rPr lang="ru-RU" dirty="0" err="1"/>
              <a:t>Каллок</a:t>
            </a:r>
            <a:r>
              <a:rPr lang="ru-RU" dirty="0"/>
              <a:t> и </a:t>
            </a:r>
            <a:r>
              <a:rPr lang="ru-RU" dirty="0" err="1"/>
              <a:t>Питтс</a:t>
            </a:r>
            <a:r>
              <a:rPr lang="ru-RU" dirty="0"/>
              <a:t> предположили, что такая сеть в состоянии также обучаться, распознавать образы, обобщать, т. е. обладает всеми чертами </a:t>
            </a:r>
            <a:r>
              <a:rPr lang="ru-RU" dirty="0" smtClean="0"/>
              <a:t>интеллекта(</a:t>
            </a:r>
            <a:r>
              <a:rPr lang="en-US" dirty="0" smtClean="0"/>
              <a:t> </a:t>
            </a:r>
            <a:r>
              <a:rPr lang="en-US" dirty="0" err="1" smtClean="0"/>
              <a:t>p.s</a:t>
            </a:r>
            <a:r>
              <a:rPr lang="en-US" dirty="0" smtClean="0"/>
              <a:t>: </a:t>
            </a:r>
            <a:r>
              <a:rPr lang="ru-RU" dirty="0" smtClean="0"/>
              <a:t>но не интеллектом).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2222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Принцип работы </a:t>
            </a:r>
            <a:r>
              <a:rPr lang="ru-RU" sz="1600" dirty="0" smtClean="0"/>
              <a:t>без …ни</a:t>
            </a:r>
            <a:endParaRPr lang="ru-RU" sz="1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1678" y="2286001"/>
            <a:ext cx="3559219" cy="35935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400" b="1" dirty="0" smtClean="0"/>
              <a:t>Внимание на тамаду!</a:t>
            </a:r>
            <a:endParaRPr lang="ru-RU" sz="44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1927" y="1128584"/>
            <a:ext cx="5974130" cy="5523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1686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ПРОСТО СТУЛ… </a:t>
            </a:r>
            <a:br>
              <a:rPr lang="ru-RU" dirty="0" smtClean="0"/>
            </a:br>
            <a:r>
              <a:rPr lang="ru-RU" dirty="0" smtClean="0"/>
              <a:t>РЕАЛЬНО… ОБЫЧНЫЙ… СТУЛ…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2097" y="1929631"/>
            <a:ext cx="6318422" cy="4928369"/>
          </a:xfrm>
        </p:spPr>
      </p:pic>
    </p:spTree>
    <p:extLst>
      <p:ext uri="{BB962C8B-B14F-4D97-AF65-F5344CB8AC3E}">
        <p14:creationId xmlns:p14="http://schemas.microsoft.com/office/powerpoint/2010/main" val="616486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кластер выполняемых </a:t>
            </a:r>
            <a:r>
              <a:rPr lang="ru-RU" dirty="0"/>
              <a:t>задач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Как счеты, калькулятор и компьютер, так и Нейронные сети созданы для автоматизации некоторых процессов и взятия на себя трудоемких вычислений.</a:t>
            </a:r>
          </a:p>
          <a:p>
            <a:pPr marL="0" indent="0">
              <a:buNone/>
            </a:pPr>
            <a:r>
              <a:rPr lang="ru-RU" dirty="0" smtClean="0"/>
              <a:t>Пример</a:t>
            </a:r>
            <a:r>
              <a:rPr lang="en-US" dirty="0"/>
              <a:t> </a:t>
            </a:r>
            <a:r>
              <a:rPr lang="en-US" dirty="0" smtClean="0"/>
              <a:t>– </a:t>
            </a:r>
            <a:r>
              <a:rPr lang="ru-RU" dirty="0" smtClean="0"/>
              <a:t>сортировка данных.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Есть такой сервис – </a:t>
            </a:r>
            <a:r>
              <a:rPr lang="en-US" b="1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GOOGLE</a:t>
            </a:r>
            <a:r>
              <a:rPr lang="ru-RU" b="1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 ФОТО</a:t>
            </a:r>
            <a:r>
              <a:rPr lang="ru-RU" dirty="0" smtClean="0"/>
              <a:t>.</a:t>
            </a:r>
            <a:r>
              <a:rPr lang="ru-RU" b="1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 </a:t>
            </a:r>
            <a:r>
              <a:rPr lang="ru-RU" dirty="0" smtClean="0"/>
              <a:t>Когда я фотографирую Максима </a:t>
            </a:r>
            <a:r>
              <a:rPr lang="ru-RU" dirty="0" err="1" smtClean="0"/>
              <a:t>Печмаковича</a:t>
            </a:r>
            <a:r>
              <a:rPr lang="en-US" dirty="0" smtClean="0"/>
              <a:t>, </a:t>
            </a:r>
            <a:r>
              <a:rPr lang="ru-RU" dirty="0" smtClean="0"/>
              <a:t>Нейронная сеть понимает, что это оказывается не дикобраз, а как ни странно - человек…</a:t>
            </a:r>
          </a:p>
          <a:p>
            <a:pPr marL="0" indent="0">
              <a:buNone/>
            </a:pPr>
            <a:r>
              <a:rPr lang="ru-RU" dirty="0" smtClean="0"/>
              <a:t>И успешно помещает фото в папку </a:t>
            </a:r>
            <a:r>
              <a:rPr lang="en-US" dirty="0" smtClean="0"/>
              <a:t>“</a:t>
            </a:r>
            <a:r>
              <a:rPr lang="ru-RU" dirty="0" smtClean="0"/>
              <a:t>Люди</a:t>
            </a:r>
            <a:r>
              <a:rPr lang="en-US" dirty="0" smtClean="0"/>
              <a:t>”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Также все вы знаете Алису и </a:t>
            </a:r>
            <a:r>
              <a:rPr lang="ru-RU" dirty="0" err="1" smtClean="0"/>
              <a:t>Сири</a:t>
            </a:r>
            <a:r>
              <a:rPr lang="ru-RU" dirty="0" smtClean="0"/>
              <a:t>, та же тема, набор данных, при чем реальных, из-за которых иногда случаются проблемы. Так например Алиса посоветовала пользователю прыгнуть с окна. С кем поведешься…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err="1" smtClean="0">
                <a:solidFill>
                  <a:schemeClr val="bg1">
                    <a:lumMod val="75000"/>
                  </a:schemeClr>
                </a:solidFill>
              </a:rPr>
              <a:t>Максик</a:t>
            </a:r>
            <a:r>
              <a:rPr lang="ru-RU" dirty="0" smtClean="0">
                <a:solidFill>
                  <a:schemeClr val="bg1">
                    <a:lumMod val="75000"/>
                  </a:schemeClr>
                </a:solidFill>
              </a:rPr>
              <a:t>, напомни про </a:t>
            </a:r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AlphaZero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bg1">
                    <a:lumMod val="75000"/>
                  </a:schemeClr>
                </a:solidFill>
              </a:rPr>
              <a:t>и </a:t>
            </a:r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Stockfish</a:t>
            </a:r>
            <a:r>
              <a:rPr lang="ru-RU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17106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сколько времени до настоящего ИИ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6154" y="1997676"/>
            <a:ext cx="4493722" cy="3594100"/>
          </a:xfrm>
        </p:spPr>
      </p:pic>
      <p:sp>
        <p:nvSpPr>
          <p:cNvPr id="7" name="Прямоугольник 6"/>
          <p:cNvSpPr/>
          <p:nvPr/>
        </p:nvSpPr>
        <p:spPr>
          <a:xfrm>
            <a:off x="1512542" y="2288745"/>
            <a:ext cx="485530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Такого как парня как на фото мы еще долго не увидим в нашем мире хотя бы потому что дизайнеры еще живы.</a:t>
            </a:r>
          </a:p>
          <a:p>
            <a:endParaRPr lang="ru-RU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Все нейронные сети очень узконаправлены.</a:t>
            </a:r>
          </a:p>
          <a:p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Нет смысла создавать нейронную сеть которая умеет все, это нужно только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конгломератам типа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GOOGLE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и  то не так сильно в связи с предстоящими трудностями.</a:t>
            </a:r>
          </a:p>
          <a:p>
            <a:endParaRPr lang="ru-RU" sz="1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2717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Но </a:t>
            </a:r>
            <a:r>
              <a:rPr lang="ru-RU" dirty="0" smtClean="0"/>
              <a:t>что, </a:t>
            </a:r>
            <a:r>
              <a:rPr lang="ru-RU" dirty="0"/>
              <a:t>если все же...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/>
              <a:t>Я тут недавно подумал, что если дать довольно общую задачу для ИИ, то велика вероятность, что он ее воспримет не так как мы бы хотели. Если сказать ИИ</a:t>
            </a:r>
            <a:r>
              <a:rPr lang="en-US" sz="2400" dirty="0" smtClean="0"/>
              <a:t>: “</a:t>
            </a:r>
            <a:r>
              <a:rPr lang="ru-RU" sz="2400" dirty="0" smtClean="0"/>
              <a:t>Сделай планету чище</a:t>
            </a:r>
            <a:r>
              <a:rPr lang="en-US" sz="2400" dirty="0" smtClean="0"/>
              <a:t>”</a:t>
            </a:r>
            <a:r>
              <a:rPr lang="ru-RU" sz="2400" dirty="0" smtClean="0"/>
              <a:t>.</a:t>
            </a:r>
          </a:p>
          <a:p>
            <a:pPr marL="0" indent="0">
              <a:buNone/>
            </a:pPr>
            <a:r>
              <a:rPr lang="ru-RU" sz="2400" dirty="0" smtClean="0"/>
              <a:t>Он просто возьмет и загасит все население, а если его еще и юмору научили он в конце скажет </a:t>
            </a:r>
            <a:r>
              <a:rPr lang="en-US" sz="2400" dirty="0" smtClean="0"/>
              <a:t>“</a:t>
            </a:r>
            <a:r>
              <a:rPr lang="ru-RU" sz="2400" dirty="0" smtClean="0"/>
              <a:t>Земля пухом</a:t>
            </a:r>
            <a:r>
              <a:rPr lang="en-US" sz="2400" dirty="0" smtClean="0"/>
              <a:t>”</a:t>
            </a:r>
            <a:r>
              <a:rPr lang="ru-RU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759906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97086" y="-181233"/>
            <a:ext cx="12889086" cy="7096898"/>
          </a:xfrm>
        </p:spPr>
      </p:pic>
    </p:spTree>
    <p:extLst>
      <p:ext uri="{BB962C8B-B14F-4D97-AF65-F5344CB8AC3E}">
        <p14:creationId xmlns:p14="http://schemas.microsoft.com/office/powerpoint/2010/main" val="2602770908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TM10001106[[fn=Эмблема]]</Template>
  <TotalTime>91</TotalTime>
  <Words>375</Words>
  <Application>Microsoft Office PowerPoint</Application>
  <PresentationFormat>Широкоэкранный</PresentationFormat>
  <Paragraphs>35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Corbel</vt:lpstr>
      <vt:lpstr>Gill Sans MT</vt:lpstr>
      <vt:lpstr>Impact</vt:lpstr>
      <vt:lpstr>Badge</vt:lpstr>
      <vt:lpstr>Искусственный интеллект или человек?</vt:lpstr>
      <vt:lpstr>Ввод терминов и ликбез</vt:lpstr>
      <vt:lpstr>Давным-давно в далекой-далекой галактике…</vt:lpstr>
      <vt:lpstr>Принцип работы без …ни</vt:lpstr>
      <vt:lpstr>ПРОСТО СТУЛ…  РЕАЛЬНО… ОБЫЧНЫЙ… СТУЛ…</vt:lpstr>
      <vt:lpstr>кластер выполняемых задач</vt:lpstr>
      <vt:lpstr>сколько времени до настоящего ИИ</vt:lpstr>
      <vt:lpstr>Но что, если все же...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Искусственный интеллект или человек?</dc:title>
  <dc:creator>Пользователь Windows</dc:creator>
  <cp:lastModifiedBy>Пользователь Windows</cp:lastModifiedBy>
  <cp:revision>10</cp:revision>
  <dcterms:created xsi:type="dcterms:W3CDTF">2021-02-02T17:13:37Z</dcterms:created>
  <dcterms:modified xsi:type="dcterms:W3CDTF">2021-02-02T18:45:12Z</dcterms:modified>
</cp:coreProperties>
</file>