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229" r:id="rId2"/>
    <p:sldId id="2751" r:id="rId3"/>
    <p:sldId id="3297" r:id="rId4"/>
    <p:sldId id="3352" r:id="rId5"/>
    <p:sldId id="3351" r:id="rId6"/>
    <p:sldId id="3354" r:id="rId7"/>
    <p:sldId id="3356" r:id="rId8"/>
    <p:sldId id="3338" r:id="rId9"/>
    <p:sldId id="3353" r:id="rId10"/>
    <p:sldId id="3355" r:id="rId11"/>
    <p:sldId id="3357" r:id="rId12"/>
    <p:sldId id="3349" r:id="rId13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97"/>
            <p14:sldId id="3352"/>
            <p14:sldId id="3351"/>
            <p14:sldId id="3354"/>
            <p14:sldId id="3356"/>
            <p14:sldId id="3338"/>
            <p14:sldId id="3353"/>
            <p14:sldId id="3355"/>
            <p14:sldId id="3357"/>
            <p14:sldId id="3349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32" autoAdjust="0"/>
  </p:normalViewPr>
  <p:slideViewPr>
    <p:cSldViewPr snapToObjects="1">
      <p:cViewPr varScale="1">
        <p:scale>
          <a:sx n="36" d="100"/>
          <a:sy n="36" d="100"/>
        </p:scale>
        <p:origin x="888" y="66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532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332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644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152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84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156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284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0503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510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920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:a16="http://schemas.microsoft.com/office/drawing/2014/main" xmlns="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:a16="http://schemas.microsoft.com/office/drawing/2014/main" xmlns="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:a16="http://schemas.microsoft.com/office/drawing/2014/main" xmlns="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:a16="http://schemas.microsoft.com/office/drawing/2014/main" xmlns="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:a16="http://schemas.microsoft.com/office/drawing/2014/main" xmlns="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:a16="http://schemas.microsoft.com/office/drawing/2014/main" xmlns="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:a16="http://schemas.microsoft.com/office/drawing/2014/main" xmlns="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:a16="http://schemas.microsoft.com/office/drawing/2014/main" xmlns="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:a16="http://schemas.microsoft.com/office/drawing/2014/main" xmlns="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:a16="http://schemas.microsoft.com/office/drawing/2014/main" xmlns="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:a16="http://schemas.microsoft.com/office/drawing/2014/main" xmlns="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:a16="http://schemas.microsoft.com/office/drawing/2014/main" xmlns="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:a16="http://schemas.microsoft.com/office/drawing/2014/main" xmlns="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:a16="http://schemas.microsoft.com/office/drawing/2014/main" xmlns="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:a16="http://schemas.microsoft.com/office/drawing/2014/main" xmlns="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:a16="http://schemas.microsoft.com/office/drawing/2014/main" xmlns="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:a16="http://schemas.microsoft.com/office/drawing/2014/main" xmlns="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:a16="http://schemas.microsoft.com/office/drawing/2014/main" xmlns="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:a16="http://schemas.microsoft.com/office/drawing/2014/main" xmlns="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:a16="http://schemas.microsoft.com/office/drawing/2014/main" xmlns="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:a16="http://schemas.microsoft.com/office/drawing/2014/main" xmlns="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xmlns="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xmlns="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xmlns="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xmlns="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xmlns="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:a16="http://schemas.microsoft.com/office/drawing/2014/main" xmlns="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:a16="http://schemas.microsoft.com/office/drawing/2014/main" xmlns="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:a16="http://schemas.microsoft.com/office/drawing/2014/main" xmlns="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:a16="http://schemas.microsoft.com/office/drawing/2014/main" xmlns="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:a16="http://schemas.microsoft.com/office/drawing/2014/main" xmlns="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:a16="http://schemas.microsoft.com/office/drawing/2014/main" xmlns="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:a16="http://schemas.microsoft.com/office/drawing/2014/main" xmlns="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:a16="http://schemas.microsoft.com/office/drawing/2014/main" xmlns="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:a16="http://schemas.microsoft.com/office/drawing/2014/main" xmlns="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:a16="http://schemas.microsoft.com/office/drawing/2014/main" xmlns="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AEEE9836-8B3D-486F-901E-C36709115058}"/>
              </a:ext>
            </a:extLst>
          </p:cNvPr>
          <p:cNvSpPr txBox="1"/>
          <p:nvPr/>
        </p:nvSpPr>
        <p:spPr>
          <a:xfrm>
            <a:off x="1568706" y="10339863"/>
            <a:ext cx="15567121" cy="77495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Коллекции 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xmlns="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xmlns="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xmlns="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xmlns="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xmlns="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xmlns="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xmlns="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xmlns="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xmlns="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xmlns="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xmlns="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xmlns="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xmlns="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:a16="http://schemas.microsoft.com/office/drawing/2014/main" xmlns="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:a16="http://schemas.microsoft.com/office/drawing/2014/main" xmlns="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:a16="http://schemas.microsoft.com/office/drawing/2014/main" xmlns="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xmlns="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xmlns="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Хэш-таблица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6515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Hashtable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предназначен для создания коллекции, в которой для хранения ее элементов служит хеш-таблица.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Информация сохраняется в хеш-таблице с помощью механизма, называемого хешированием.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хешировании для определения уникального значения, называемого хеш-кодом, используется содержимое специального ключа.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Полученный в итоге хеш-код служит в качестве индекса, по которому в таблице хранятся искомые данные, соответствующие заданному ключу. Преобразование ключа в хеш-код выполняется автоматически, и поэтому сам хеш-код вообще недоступен пользователю.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xmlns="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9249722"/>
            <a:ext cx="21509035" cy="2785378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Hashtable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Hashtable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ht.Add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("alex85", "12345");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ht.Add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("fg230404", "12ldsd");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93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Пользовательские коллекции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3594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Иногда требуется создать собственный тип-коллекцию.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Например, в случае, когда изменение коллекции должно генерировать событие, или в случае, когда необходима дополнительная проверка данных при помещении их в коллекцию.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этого используется универсальный класс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Collection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&lt;T&gt;.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xmlns="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6479082"/>
            <a:ext cx="21509035" cy="6090898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Collection&lt;T&gt; :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IList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&lt;T&gt;,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ICollection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&lt;T&gt;,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IEnumerable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&lt;T&gt;,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				 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IList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ICollection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IEnumerable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protected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IList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&lt;T&gt; Items { get; 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 virtual void </a:t>
            </a:r>
            <a:r>
              <a:rPr lang="en-US" sz="4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ClearItems</a:t>
            </a: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 virtual void </a:t>
            </a:r>
            <a:r>
              <a:rPr lang="en-US" sz="4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InsertItem</a:t>
            </a: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index, T item);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protected virtual void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RemoveItem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(int index);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protected virtual void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SetItem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(int index, T item);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92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102563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Задание 1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Создайте 2 списка. Первый типа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ArrayList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второй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List&lt;T&gt;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- где «T» будет любым из базовых типов по вашему выбору.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Добавьте в каждый из списко 2 новых элемента.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Удалите элемент с индексом 3.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Удалите из списка 1 добавленный вами элемент.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Отсорируйте полученный список.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После каждого изменения списка выводите его на экран.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Задание </a:t>
            </a:r>
            <a:r>
              <a:rPr lang="ru-RU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 (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к доске </a:t>
            </a:r>
            <a:r>
              <a:rPr lang="ru-RU" sz="4400" dirty="0"/>
              <a:t>Кравцова Александра Александровна</a:t>
            </a:r>
            <a:r>
              <a:rPr lang="ru-RU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Создайте пользовательский список.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Реализуйте добавление в список нового объекта так, чтобы после добавления список сортировался по одному из свойств вашего класса.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Заполните список начальными данными.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Добавьте в ваш список новый элемент.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После каждого изменения списка выводите его на экран.</a:t>
            </a:r>
          </a:p>
        </p:txBody>
      </p:sp>
    </p:spTree>
    <p:extLst>
      <p:ext uri="{BB962C8B-B14F-4D97-AF65-F5344CB8AC3E}">
        <p14:creationId xmlns:p14="http://schemas.microsoft.com/office/powerpoint/2010/main" val="3029882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389063" y="377866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276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Стандартные коллекции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Коллекции-списки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Коллекции-словари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Специальные типы коллекций: стек, очередь, хэш-таблица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Стандартные коллекции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10179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Пространства имен содержащие коллекции: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System.Collections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содержит типы, в которых элемент коллекции представлен как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object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слаботипизированные коллекции).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System.Collections.Generic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универсальные классы и интерфейсы коллекций.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System.Collections.Specialized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специальные классы коллекций.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Интерфейсы используемые коллекциями: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IEnumerable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предоставляют возможность перечислить её элементы.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ICollection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IList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IDictionary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предоставляют возможность определения размера коллекции, доступа к элементу по индексу, поиска элемента и модификации коллекции.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IEqualityComparer&lt;T&gt;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IEqualityComparer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интерфейсы предоставляют возможность сравнения объектов и проверки объектов на равенство.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Возможности предоставляемые коллекциями:</a:t>
            </a: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Встроенные функции.</a:t>
            </a: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Сортировки.</a:t>
            </a: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Индексирования.</a:t>
            </a: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Автоматическое управление памятью (расширение).</a:t>
            </a: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Синхронизация при доступе к элементам.</a:t>
            </a:r>
          </a:p>
        </p:txBody>
      </p:sp>
    </p:spTree>
    <p:extLst>
      <p:ext uri="{BB962C8B-B14F-4D97-AF65-F5344CB8AC3E}">
        <p14:creationId xmlns:p14="http://schemas.microsoft.com/office/powerpoint/2010/main" val="193317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Коллекции-списки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2814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>
              <a:lnSpc>
                <a:spcPct val="80000"/>
              </a:lnSpc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List&lt;T&gt;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из пространства имён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System.Collections.Generic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это основной класс для представления обычных списков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>
              <a:lnSpc>
                <a:spcPct val="80000"/>
              </a:lnSpc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>
              <a:lnSpc>
                <a:spcPct val="80000"/>
              </a:lnSpc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Упорядоченный набор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значений, в котором некоторое значение может встречаться более одного раза.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xmlns="" id="{165C8091-FAE0-4BFF-9BED-624B99619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5" y="6358594"/>
            <a:ext cx="21509035" cy="1414233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List&lt;T&gt;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listOfTypes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List&lt;T&gt;() { T, T, T };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где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T –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любой тип.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DF559F2-C837-459F-AAAD-4314B0E6B0A1}"/>
              </a:ext>
            </a:extLst>
          </p:cNvPr>
          <p:cNvSpPr txBox="1"/>
          <p:nvPr/>
        </p:nvSpPr>
        <p:spPr>
          <a:xfrm>
            <a:off x="1348916" y="7697902"/>
            <a:ext cx="21509035" cy="2259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>
              <a:lnSpc>
                <a:spcPct val="80000"/>
              </a:lnSpc>
            </a:pPr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>
              <a:lnSpc>
                <a:spcPct val="80000"/>
              </a:lnSpc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ArrayList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является необобщенной коллекцией, потому что в этой коллекции хранятся элементы разного типа.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>
              <a:lnSpc>
                <a:spcPct val="8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Могут быть сложности с обработкой элементов коллекции.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37B3451D-FC90-453C-8A9D-FF472FDEC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491" y="10167726"/>
            <a:ext cx="21509035" cy="236988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/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/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arrNumbers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/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arrNumbers.Add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(1);</a:t>
            </a:r>
          </a:p>
          <a:p>
            <a:pPr indent="914400"/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arrNumbers.Add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(“Hello!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indent="914400"/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47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Коллекции-списки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4439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LinkedList&lt;T&gt;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служит для представления двусвязного списка.</a:t>
            </a:r>
          </a:p>
          <a:p>
            <a:pPr indent="914400" algn="just">
              <a:lnSpc>
                <a:spcPct val="80000"/>
              </a:lnSpc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Такой список позволяет осуществлять вставку и удаление элемента без сдвига остальных элементов.</a:t>
            </a:r>
          </a:p>
          <a:p>
            <a:pPr indent="914400" algn="just">
              <a:lnSpc>
                <a:spcPct val="80000"/>
              </a:lnSpc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Здесь ссылки в каждом узле указывают на предыдущий и на последующий узел в списке. По двусвязному списку можно передвигаться в любом направлении - как к началу, так и к концу. 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xmlns="" id="{DD5BDF84-B481-40E5-8821-DDE099536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640" y="7848011"/>
            <a:ext cx="21509035" cy="169277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/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/>
            <a:r>
              <a:rPr lang="ru-RU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LinkedList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&lt;T&gt; listOfTypes = new LinkedList &lt;T&gt;() { T, T, T }; // где T – любой тип.</a:t>
            </a:r>
          </a:p>
          <a:p>
            <a:pPr indent="914400"/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61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Коллекции-словари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17FAF4-42D7-4BA1-98CF-BFB48C5135FB}"/>
              </a:ext>
            </a:extLst>
          </p:cNvPr>
          <p:cNvSpPr txBox="1"/>
          <p:nvPr/>
        </p:nvSpPr>
        <p:spPr>
          <a:xfrm>
            <a:off x="1389065" y="2934631"/>
            <a:ext cx="21509035" cy="5093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Dictionary&lt;TKey,TValue&gt;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представляет собой классический словарь с возможностью указать тип для ключа и тип для значения.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Словарь хранит объекты, которые представляют пару ключ-значение.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Каждый такой объект является объектом структуры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KeyValuePair&lt;TKey, TValue&gt;.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Благодаря свойствам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Key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которые есть у данной структуры, мы можем получить ключ и значение элемента в словаре.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Ключ должен иметь уникальное значение.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xmlns="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8349712"/>
            <a:ext cx="21509035" cy="2068259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Dictionary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dictionary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Dictionary&lt;string, int&gt;();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dictionary.Add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("Cheese", 50);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dictionary.Add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("Vine", 40);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08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Коллекции-словари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17FAF4-42D7-4BA1-98CF-BFB48C5135FB}"/>
              </a:ext>
            </a:extLst>
          </p:cNvPr>
          <p:cNvSpPr txBox="1"/>
          <p:nvPr/>
        </p:nvSpPr>
        <p:spPr>
          <a:xfrm>
            <a:off x="1389065" y="2934631"/>
            <a:ext cx="21509035" cy="596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 5.0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мы могли инициализировать словари следующим образом: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E92C7100-C881-4706-9688-88D0B0F1C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3537209"/>
            <a:ext cx="21509035" cy="546149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Dictionary&lt;string, string&gt; countries = new Dictionary&lt;string, string&gt;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{"</a:t>
            </a: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Франция", "Париж"},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{"Германия", "Берлин"},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{"Великобритания", "Лондон"}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foreach(var pair in countries)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("{0} - {1}", 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pair.Key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pair.Value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D807524-050A-4D28-B6AA-6D07DF1B3AFA}"/>
              </a:ext>
            </a:extLst>
          </p:cNvPr>
          <p:cNvSpPr txBox="1"/>
          <p:nvPr/>
        </p:nvSpPr>
        <p:spPr>
          <a:xfrm>
            <a:off x="1389065" y="9198026"/>
            <a:ext cx="21509035" cy="56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ачиная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 6.0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доступен также еще один способ инициализации: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xmlns="" id="{0FDA2431-8D33-488B-9EF5-E856B57E1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607" y="9794792"/>
            <a:ext cx="21509035" cy="347172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>
              <a:lnSpc>
                <a:spcPct val="7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Dictionary&lt;string, string&gt; countries = new Dictionary&lt;string, string&gt;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["</a:t>
            </a: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Франция"]= "Париж",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["Германия"]= "Берлин",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["Великобритания"]= "Лондон"</a:t>
            </a:r>
          </a:p>
          <a:p>
            <a:pPr indent="914400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}; </a:t>
            </a:r>
          </a:p>
        </p:txBody>
      </p:sp>
    </p:spTree>
    <p:extLst>
      <p:ext uri="{BB962C8B-B14F-4D97-AF65-F5344CB8AC3E}">
        <p14:creationId xmlns:p14="http://schemas.microsoft.com/office/powerpoint/2010/main" val="162795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Стэк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5054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Stack&lt;T&gt;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представляет коллекцию, которая использует алгоритм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LIFO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("последний вошел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первый вышел"). При такой организации каждый следующий добавленный элемент помещается поверх предыдущего. Извлечение из коллекции происходит в обратном порядке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извлекается тот элемент, который находится выше всех в стеке.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Основные методы, которые позволяют управлять элементами: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Push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добавляет элемент в стек на первое место.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Pop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извлекает и возвращает первый элемент из стека.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Peek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просто возвращает первый элемент из стека без его удаления.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xmlns="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7938012"/>
            <a:ext cx="21509035" cy="4128502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Stack goods = new Stack();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goods.Push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("Cheese");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goods.Push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("Vine");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goods.Pop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//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Vine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goods.Pop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//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Cheese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1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Очередь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4106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Queue&lt;T&gt;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представляет обычную очередь, работающую по алгоритму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FIFO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("первый вошел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первый вышел").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Основные методы, которые позволяют управлять элементами: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Dequeue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извлекает и возвращает первый элемент очереди.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Enqueue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добавляет элемент в конец очереди.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Peek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просто возвращает первый элемент из начала очереди без его удаления.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xmlns="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6948001"/>
            <a:ext cx="21509035" cy="380873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Queue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myQ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Queue();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myQ.Enqueue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("Hello");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myQ.Enqueue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("World");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myQ.Dequeue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//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myQ.Dequeue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//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74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82771</TotalTime>
  <Words>909</Words>
  <Application>Microsoft Office PowerPoint</Application>
  <PresentationFormat>Custom</PresentationFormat>
  <Paragraphs>167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Yauheni Tretsyak</cp:lastModifiedBy>
  <cp:revision>7115</cp:revision>
  <cp:lastPrinted>2018-12-07T09:03:14Z</cp:lastPrinted>
  <dcterms:created xsi:type="dcterms:W3CDTF">2014-11-12T21:47:38Z</dcterms:created>
  <dcterms:modified xsi:type="dcterms:W3CDTF">2021-08-15T15:59:29Z</dcterms:modified>
  <cp:category/>
</cp:coreProperties>
</file>