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29" r:id="rId2"/>
    <p:sldId id="2751" r:id="rId3"/>
    <p:sldId id="3238" r:id="rId4"/>
    <p:sldId id="3230" r:id="rId5"/>
    <p:sldId id="3250" r:id="rId6"/>
    <p:sldId id="3251" r:id="rId7"/>
    <p:sldId id="3252" r:id="rId8"/>
    <p:sldId id="3253" r:id="rId9"/>
    <p:sldId id="3254" r:id="rId10"/>
    <p:sldId id="3255" r:id="rId11"/>
    <p:sldId id="3261" r:id="rId12"/>
    <p:sldId id="3256" r:id="rId13"/>
    <p:sldId id="3257" r:id="rId14"/>
    <p:sldId id="3258" r:id="rId15"/>
    <p:sldId id="3259" r:id="rId16"/>
    <p:sldId id="3236" r:id="rId17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38"/>
            <p14:sldId id="3230"/>
            <p14:sldId id="3250"/>
            <p14:sldId id="3251"/>
            <p14:sldId id="3252"/>
            <p14:sldId id="3253"/>
            <p14:sldId id="3254"/>
            <p14:sldId id="3255"/>
            <p14:sldId id="3261"/>
            <p14:sldId id="3256"/>
            <p14:sldId id="3257"/>
            <p14:sldId id="3258"/>
            <p14:sldId id="3259"/>
            <p14:sldId id="3236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23" d="100"/>
          <a:sy n="23" d="100"/>
        </p:scale>
        <p:origin x="14" y="701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:a16="http://schemas.microsoft.com/office/drawing/2014/main" xmlns="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:a16="http://schemas.microsoft.com/office/drawing/2014/main" xmlns="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:a16="http://schemas.microsoft.com/office/drawing/2014/main" xmlns="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:a16="http://schemas.microsoft.com/office/drawing/2014/main" xmlns="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xmlns="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xmlns="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xmlns="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xmlns="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xmlns="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xmlns="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xmlns="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xmlns="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xmlns="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xmlns="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xmlns="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xmlns="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xmlns="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xmlns="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xmlns="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xmlns="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xmlns="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xmlns="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:a16="http://schemas.microsoft.com/office/drawing/2014/main" xmlns="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:a16="http://schemas.microsoft.com/office/drawing/2014/main" xmlns="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:a16="http://schemas.microsoft.com/office/drawing/2014/main" xmlns="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:a16="http://schemas.microsoft.com/office/drawing/2014/main" xmlns="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:a16="http://schemas.microsoft.com/office/drawing/2014/main" xmlns="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:a16="http://schemas.microsoft.com/office/drawing/2014/main" xmlns="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xmlns="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xmlns="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ИСКЛЮЧЕНИЯ</a:t>
            </a:r>
            <a:endParaRPr lang="en-US" sz="7200" spc="600" dirty="0">
              <a:solidFill>
                <a:schemeClr val="bg1"/>
              </a:solidFill>
              <a:latin typeface="Montserrat Medium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xmlns="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xmlns="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xmlns="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xmlns="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xmlns="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xmlns="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xmlns="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xmlns="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xmlns="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xmlns="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:a16="http://schemas.microsoft.com/office/drawing/2014/main" xmlns="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xmlns="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xmlns="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xmlns="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xmlns="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Обработка исключений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25E91CA0-ABF6-4EF1-BBE8-3660EDD13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2627953"/>
            <a:ext cx="21329393" cy="846385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try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код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программы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catch[(&lt;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ExceptionClass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&gt; &lt;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objException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&gt;)]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механизм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обработки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исключения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finally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 //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код программы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4B9E74E-E3A5-4D19-BA3A-855FBB548119}"/>
              </a:ext>
            </a:extLst>
          </p:cNvPr>
          <p:cNvSpPr txBox="1"/>
          <p:nvPr/>
        </p:nvSpPr>
        <p:spPr>
          <a:xfrm>
            <a:off x="1389064" y="11416051"/>
            <a:ext cx="21509037" cy="1730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исключение не перехватывается в программе, то оно будет перехвачено исполняющей системой. А исполняющая система  выдаст сообщение об ошибке и прервет выполнение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382453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Обработка исключений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202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может вызывать несколько типов исключений, необходимых для обработки блоком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C# позволяет определять несколько блоков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обработки различных типов исключений.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Блоки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различных типов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располагать в строгой иерархии от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узкоспециализированных к общим, следуя иерархии их наследования.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зависимости от типа исключения, вызываемого блоком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выполняется соответствующий (если есть)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Общий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может обрабатывать все типы исключений. Недостаток общего блока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 том, что нет экземпляра исключения, так что неясно, какое действие необходимо выполнить для обработки исключения.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 (Exception)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позволяет перехватывать все исключительные ситуации, генерируемые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 {  }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Блок будет обрабатывать любые исключительные ситуации, в том числе и не связанные с исполняющей средой.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8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Обработка исключений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920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Выражение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throw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позволяет программно вызывать исключения.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Выражение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throw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принимает экземпляр конкретного исключения в качестве параметра.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вызове исключения с помощью ключевого слова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throw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исключение обрабатывается блоком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Важно: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Объект, указанный после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throw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должен быть объектом класса исключительной ситуации.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классами исключительных ситуаций являются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все его наследники. В некоторых языках для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можно (хотя и не рекомендуется) генерировать исключения, не являющиеся производными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 таком случае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автоматически поместит объект исключения в оболочку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RuntimeWrappedException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наследуется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2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Пользовательские исключения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622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Пользователь может создать собственный класс для представления информации об исключительной ситуации. Единственным условием является прямое или косвенное наследование этого класса от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Эти исключения позволяют распознавать случаи неожиданных событий в заданных программах и выводить пользовательские сообщения.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Они позволяют упрощать и улучшать процесс обработки ошибок в программе.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Пользовательские исключения могут быть созданы наследованием от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Производные классы должны определять, по меньшей мере, четыре конструктора: один конструктор по умолчанию, один конструктор, задающий свойство сообщения, и еще один, задающий свойства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Message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и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InnerException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 Четвертый конструктор служит для сериализации исключения. Новые классы исключений должны быть сериализуемыми.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86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Пользовательские исключения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B86885B-5854-47EB-87E1-10D274DC8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5" y="2717954"/>
            <a:ext cx="21509035" cy="1049518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public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class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CustomException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: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AplicationException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public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CustomException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(string message) : base(message)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{   }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...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static void Main(string[]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args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try{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		throw new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CustomException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(“custom exception”);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}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catch(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CustomException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objCustom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   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objCustom.Message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}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ru-RU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71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Итог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24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</a:pP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Исключения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:</a:t>
            </a: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это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ошибки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времени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выполнения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ru-RU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приложения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.</a:t>
            </a:r>
          </a:p>
          <a:p>
            <a:pPr algn="just">
              <a:buClr>
                <a:schemeClr val="accent1"/>
              </a:buClr>
            </a:pP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Вызов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и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перехват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исключений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:</a:t>
            </a: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Выражение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throw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позволяет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программно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вызывать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.</a:t>
            </a:r>
            <a:endParaRPr lang="ru-RU" altLang="en-US" sz="4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Tahoma" panose="020B0604030504040204" pitchFamily="34" charset="0"/>
            </a:endParaRP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Конструкция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try-catch-finally</a:t>
            </a:r>
            <a:r>
              <a:rPr lang="ru-RU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предназначена для перехвата и обработки исключений.</a:t>
            </a:r>
            <a:endParaRPr lang="en-US" altLang="en-US" sz="4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Tahoma" panose="020B060403050404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Вложенные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блоки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try и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использование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нескольких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блоков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catch:</a:t>
            </a: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Вложенные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try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позволяют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иметь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в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try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конструкцию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try-catch-finally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. </a:t>
            </a: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Несколько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блоков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catch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могут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быть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реализованы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при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возникновении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в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try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нескольких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типов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исключений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.</a:t>
            </a:r>
            <a:endParaRPr lang="ru-RU" altLang="en-US" sz="4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Tahoma" panose="020B0604030504040204" pitchFamily="34" charset="0"/>
            </a:endParaRP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Блоки 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catch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ru-RU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для разных типов исключений располагаются в соответствии с иерархией наследования данных типов, от специфических к базовым. </a:t>
            </a:r>
            <a:endParaRPr lang="en-US" altLang="en-US" sz="4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Tahoma" panose="020B060403050404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Пользовательские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исключения</a:t>
            </a:r>
            <a:r>
              <a:rPr lang="en-US" altLang="en-US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:</a:t>
            </a:r>
          </a:p>
          <a:p>
            <a:pPr marL="1485535" lvl="1" indent="-57150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Пользовательские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исключения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позволяют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обрабатывать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системные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и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специфичные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для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приложений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ошибки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времени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выполнения</a:t>
            </a:r>
            <a:r>
              <a:rPr lang="en-US" altLang="en-US" sz="4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Tahoma" panose="020B060403050404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5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425986" y="857160"/>
            <a:ext cx="215090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903538"/>
            <a:ext cx="21509037" cy="4051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Разработать класс описывающий уникальное для вашего приложения исключение.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(Методы нашего приложения вызывают исключение, когда в качестве аргумента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приходит пустая строка.)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Разработать класс, в котором будет вызываться разработанное ранее исключение.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классе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реализовать обработку исключение таким образом, чтобы в зависимости от перехваченного исключения выводилось соответстующее сообщение.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Создать ситуацию при которой будет обработано созданное ранее исключение.</a:t>
            </a:r>
          </a:p>
        </p:txBody>
      </p:sp>
    </p:spTree>
    <p:extLst>
      <p:ext uri="{BB962C8B-B14F-4D97-AF65-F5344CB8AC3E}">
        <p14:creationId xmlns:p14="http://schemas.microsoft.com/office/powerpoint/2010/main" val="40041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748709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2074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исключительной ситуации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Структурная обработка исключений в .NET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Проектирование собственных типов исключений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Исключения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455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ненормальные события, препятствующие успешному выполнению конкретной задачи.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ошибки времени выполнения, которые могут привести к непредвиденному завершению программы.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 в C# разрушают нормальное течение программы.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Обработка исключений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процесс обработки таких ошибок времени выполнения.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Обработка исключения указывает на действие, которое необходимо выполнить в случае возникновения ошибки, чтобы предотвратить принудительное завершение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306688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Исключения</a:t>
            </a:r>
          </a:p>
        </p:txBody>
      </p:sp>
      <p:pic>
        <p:nvPicPr>
          <p:cNvPr id="2" name="Picture 2" descr="Обработка исключений для C#">
            <a:extLst>
              <a:ext uri="{FF2B5EF4-FFF2-40B4-BE49-F238E27FC236}">
                <a16:creationId xmlns:a16="http://schemas.microsoft.com/office/drawing/2014/main" xmlns="" id="{06960467-2CA0-495A-88E7-35C9A477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258" y="2350434"/>
            <a:ext cx="16357135" cy="1072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95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Исключения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11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C# может обрабатывать различные типы исключений с помощью соответствующих выражений обработки исключений.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Это позволяет обрабатывать два основных типа исключений:</a:t>
            </a:r>
          </a:p>
          <a:p>
            <a:pPr marL="1524000" lvl="1" indent="-642938" algn="just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 системного уровня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исключения, генерируемые CLR. Эти исключения считаются неустранимыми, фатальными ошибками. Исключения системного уровня получаются непосредственно из базового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System.SystemException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524000" lvl="1" indent="-642938" algn="just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24000" lvl="1" indent="-642938" algn="just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 уровня приложения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исключения генерируемые пользовательскими приложениями. Платформа .NET позволяет создавать свои собственные исключения, учитывающие специфику приложения. Исключения уровня приложения получаются непосредственно из базового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System.ApplicationException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определяют никаких дополнительных членов, кроме конструкторов. Единственной их цель - идентификация источника ошибки. Оба являются производным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0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Исключения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074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System.Exception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стандартный класс для представления исключительных ситуаций.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Библиотека классов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содержит большое число разнообразных классов, порожденных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System.Exception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описывающих конкретные исключительные ситуации.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oup 54">
            <a:extLst>
              <a:ext uri="{FF2B5EF4-FFF2-40B4-BE49-F238E27FC236}">
                <a16:creationId xmlns:a16="http://schemas.microsoft.com/office/drawing/2014/main" xmlns="" id="{8965D4E6-2FD7-4FC0-92BF-B54AE6825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455337"/>
              </p:ext>
            </p:extLst>
          </p:nvPr>
        </p:nvGraphicFramePr>
        <p:xfrm>
          <a:off x="2468716" y="4517974"/>
          <a:ext cx="18810209" cy="4266940"/>
        </p:xfrm>
        <a:graphic>
          <a:graphicData uri="http://schemas.openxmlformats.org/drawingml/2006/table">
            <a:tbl>
              <a:tblPr/>
              <a:tblGrid>
                <a:gridCol w="55203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898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4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Свойства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Описания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0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Message</a:t>
                      </a:r>
                    </a:p>
                  </a:txBody>
                  <a:tcPr marL="182880" marR="182880" marT="91414" marB="914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Выводит сообщение с причиной исключения.</a:t>
                      </a:r>
                    </a:p>
                  </a:txBody>
                  <a:tcPr marL="182880" marR="182880" marT="91414" marB="914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0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Source</a:t>
                      </a:r>
                    </a:p>
                  </a:txBody>
                  <a:tcPr marL="182880" marR="182880" marT="91414" marB="914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Указывает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имя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объекта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,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вызвавшего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исключение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marL="182880" marR="182880" marT="91414" marB="914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0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StackTrace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Указывает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содержимое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стека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вызовов.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0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InnerException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Возвращает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экземпляр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Exception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L="182880" marR="182880" marT="91414" marB="914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04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Часто используемые исключения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oup 79">
            <a:extLst>
              <a:ext uri="{FF2B5EF4-FFF2-40B4-BE49-F238E27FC236}">
                <a16:creationId xmlns:a16="http://schemas.microsoft.com/office/drawing/2014/main" xmlns="" id="{8011420C-23BF-43F9-BFAF-8F53BC558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417886"/>
              </p:ext>
            </p:extLst>
          </p:nvPr>
        </p:nvGraphicFramePr>
        <p:xfrm>
          <a:off x="1568706" y="2267949"/>
          <a:ext cx="20430227" cy="10417544"/>
        </p:xfrm>
        <a:graphic>
          <a:graphicData uri="http://schemas.openxmlformats.org/drawingml/2006/table">
            <a:tbl>
              <a:tblPr/>
              <a:tblGrid>
                <a:gridCol w="70200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0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407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Исключения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Описания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99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NullReferenceException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Попытка использовать пустую ссылку (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null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)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9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OutOfMemoryException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Н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едостаточно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памяти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для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дальнейшего выполнения приложения, например для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размещения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объекта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4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OverflowException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Арифметическое переполнение,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результат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операции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арифметических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вычислений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,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приведения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типов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или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конвертации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слишком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велик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,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чтобы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поместиться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в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целевой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объект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или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переменную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5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StackOverflowException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Переполнение стека выполнения из-за того, что он содержит слишком много вызовов вложенных методов.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5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FormatException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Н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есоответстви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формата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аргумента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формату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типа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данных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вызванного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</a:t>
                      </a: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метода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66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Часто используемые исключения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oup 79">
            <a:extLst>
              <a:ext uri="{FF2B5EF4-FFF2-40B4-BE49-F238E27FC236}">
                <a16:creationId xmlns:a16="http://schemas.microsoft.com/office/drawing/2014/main" xmlns="" id="{8011420C-23BF-43F9-BFAF-8F53BC558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272611"/>
              </p:ext>
            </p:extLst>
          </p:nvPr>
        </p:nvGraphicFramePr>
        <p:xfrm>
          <a:off x="1568706" y="2267949"/>
          <a:ext cx="20430227" cy="9112205"/>
        </p:xfrm>
        <a:graphic>
          <a:graphicData uri="http://schemas.openxmlformats.org/drawingml/2006/table">
            <a:tbl>
              <a:tblPr/>
              <a:tblGrid>
                <a:gridCol w="70200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0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407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Исключения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Описания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99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ArgumentException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Один из агруметов метода не соответствует спецификациям</a:t>
                      </a: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4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ArrayTypeMismatchException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Тип сохраняемого значения несовместим с типом массива.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5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DivideByZeroException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Попытка деления на ноль.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5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IndexOutOfRangeException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Индекс выходит за границы массива или меньше нуля.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5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System.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InvalidCastException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Неверно выполнено приведение типа.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69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Обработка исключений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744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Исключения, возникающие при работе конкретных программ, необходимо перехватывать соответствующими процедурами обработки.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Язык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предоставляет разработчикам возможность для обработки исключениий - конструкция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try...catch...finally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использовании блока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try...catch..finally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вначале выполняются все инструкции в блоке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Если в этом блоке не возникло исключений, то после его выполнения начинает выполняться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finally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И затем конструкция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try..catch..finally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завершает свою работу.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же в блоке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вдруг возникает исключение, то обычный порядок выполнения останавливается, и среда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начинает искать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может обработать данное исключение. Если нужный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найден, то он выполняется, и после его завершения выполняется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finally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нужный блок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catch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найден, то при возникновении исключения программа аварийно завершает свое выполнение.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1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81503</TotalTime>
  <Words>1141</Words>
  <Application>Microsoft Office PowerPoint</Application>
  <PresentationFormat>Произвольный</PresentationFormat>
  <Paragraphs>175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aniaaa1511@gmail.com</cp:lastModifiedBy>
  <cp:revision>7021</cp:revision>
  <cp:lastPrinted>2018-12-07T09:03:14Z</cp:lastPrinted>
  <dcterms:created xsi:type="dcterms:W3CDTF">2014-11-12T21:47:38Z</dcterms:created>
  <dcterms:modified xsi:type="dcterms:W3CDTF">2020-11-11T11:25:53Z</dcterms:modified>
  <cp:category/>
</cp:coreProperties>
</file>