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29" r:id="rId2"/>
    <p:sldId id="2751" r:id="rId3"/>
    <p:sldId id="3238" r:id="rId4"/>
    <p:sldId id="3252" r:id="rId5"/>
    <p:sldId id="3250" r:id="rId6"/>
    <p:sldId id="3260" r:id="rId7"/>
    <p:sldId id="3261" r:id="rId8"/>
    <p:sldId id="3253" r:id="rId9"/>
    <p:sldId id="3259" r:id="rId10"/>
    <p:sldId id="3257" r:id="rId11"/>
    <p:sldId id="3255" r:id="rId12"/>
    <p:sldId id="3262" r:id="rId13"/>
    <p:sldId id="3254" r:id="rId14"/>
    <p:sldId id="3263" r:id="rId15"/>
    <p:sldId id="3264" r:id="rId16"/>
    <p:sldId id="3265" r:id="rId17"/>
    <p:sldId id="3266" r:id="rId18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38"/>
            <p14:sldId id="3252"/>
            <p14:sldId id="3250"/>
            <p14:sldId id="3260"/>
            <p14:sldId id="3261"/>
            <p14:sldId id="3253"/>
            <p14:sldId id="3259"/>
            <p14:sldId id="3257"/>
            <p14:sldId id="3255"/>
            <p14:sldId id="3262"/>
            <p14:sldId id="3254"/>
            <p14:sldId id="3263"/>
            <p14:sldId id="3264"/>
            <p14:sldId id="3265"/>
            <p14:sldId id="3266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54" d="100"/>
          <a:sy n="54" d="100"/>
        </p:scale>
        <p:origin x="714" y="96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Рефлексия</a:t>
            </a:r>
            <a:endParaRPr lang="en-US" sz="7200" spc="600" dirty="0">
              <a:solidFill>
                <a:schemeClr val="bg1"/>
              </a:solidFill>
              <a:latin typeface="Montserrat Medium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Получение данных о типе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Получить экземпляр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System.Туре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можно путем вызова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GetType()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 любом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объекте или с помощью операции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typeof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языка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44F36F7-9A26-4EFE-82E1-C5788883A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4337256"/>
            <a:ext cx="21329393" cy="280076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Туре tl = DateTime.Now.GetType();</a:t>
            </a:r>
          </a:p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 Экземпляр Туре, полученный во время выполнения</a:t>
            </a:r>
          </a:p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Туре t2 = typeof(DateTime);</a:t>
            </a:r>
          </a:p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 Экземпляр Туре, полученный на этапе компиляции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B8089510-AB33-430C-91FA-6E79E1337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3950" y="10054898"/>
            <a:ext cx="21329393" cy="304698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object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 = "hello"; 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 t1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typeof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(object); // ==&gt; object 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 t2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obj.GetType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 // ==&gt; string! 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CEB2724-8224-4274-AB84-9D2BCC55F263}"/>
              </a:ext>
            </a:extLst>
          </p:cNvPr>
          <p:cNvSpPr txBox="1"/>
          <p:nvPr/>
        </p:nvSpPr>
        <p:spPr>
          <a:xfrm>
            <a:off x="1434306" y="7427001"/>
            <a:ext cx="21509037" cy="234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Важно понимать, что:</a:t>
            </a:r>
          </a:p>
          <a:p>
            <a:pPr marL="1524000" indent="-642938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typeof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 – это оператор для получения типа, известного во время компиляции. </a:t>
            </a:r>
          </a:p>
          <a:p>
            <a:pPr marL="1524000" indent="-642938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GetType() 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это метод, который вы вызываете для отдельных объектов, чтобы получить тип времени выполнения объекта.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="" xmlns:a16="http://schemas.microsoft.com/office/drawing/2014/main" id="{CF7A659F-87F8-4161-85FF-4D6EB86EA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Изменение данных с помощью рефлексии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4554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рефлексии также позволяет динамически получить и установить значение поля объекта по имени.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Имея объект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Field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 нему можно динамически обращаться либо извлекать/устанавливать его значение. Это называется динамическим связыванием или поздним связыванием, т.к. выбор вызываемого члена производится во время выполнения, а не на этапе компиляции. Для этого используются методы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GetValue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SetValue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рефлексии позволяет изменять даже скрытые поля объекта.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="" xmlns:a16="http://schemas.microsoft.com/office/drawing/2014/main" id="{CF7A659F-87F8-4161-85FF-4D6EB86EA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D3E36C71-F481-4F87-AD7A-A04A1FE23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7938012"/>
            <a:ext cx="21329393" cy="440120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Assembly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Assembly.Load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(@"Libra");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 t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a.GetType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("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booleanField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"); 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FieldInfo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field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t.GetField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("enabled",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BindingFlags.NonPublic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field.SetValue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(a, false);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field.GetValue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(a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));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7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Создание экземпляров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378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Сильные стороны рефлексии проявляются наиболее заметно лишь в том случае, если объект создается динамически во время выполнения. И для этого необходимо получить сначала список конструкторов, а затем экземпляр объекта заданного типа, вызвав один из этих конструкторов. Такой механизм позволяет получать во время выполнения экземпляр объекта любого типа, даже не указывая его имя в операторе объявления.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Динамически создать объект из его типа можно двумя путями:</a:t>
            </a:r>
          </a:p>
          <a:p>
            <a:pPr marL="1828800" lvl="1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62560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Вызвать статический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Activator.Createlnstance().</a:t>
            </a:r>
          </a:p>
          <a:p>
            <a:pPr marL="1828800" lvl="1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62560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Вызвать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Invoke()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 объекте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Constructorlnfo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получен в результате вызова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GetConstructor()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 экземпляре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Туре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28800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="" xmlns:a16="http://schemas.microsoft.com/office/drawing/2014/main" id="{CF7A659F-87F8-4161-85FF-4D6EB86EA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2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Атрибуты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766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Атрибуты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представляют специальные инструменты, которые позволяют встраивать в сборку дополнительные метаданные. Атрибуты могут применяться как ко всему типу (классу, интерфейсу и т.д.), так и к отдельным его частям (методу, свойству и т.д.). Основу атрибутов составляет класс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System.Attribute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от которого образованы все остальные классы атрибутов.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имеется множество различных классов атрибутов. Например, при сериализации в различные форматы используются  атрибуты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 [Serializable] 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[NonSerialized]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С помощью рефлексии стандартные классы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получают использованные атрибуты и производят определенные действия. Например, атрибут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[Serializable] 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указывает классу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BinaryFormatter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что объекты с данным атрибутом можно сохранять в бинарный файл. В то ж время пока к классу с атрибутом не применена рефлексия, атрибут не размещается в памяти, и никакого влияния на данный класс не оказывает.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79EA5211-8D2F-48C4-80A2-9B4D4D00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1A34250A-783E-4825-9DA6-A062B77FF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28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Атрибуты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730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 помощью атрибута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AttributeUsage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можно ограничить типы, к которым будет применяться атрибут. Например, мы хотим, чтобы определенный атрибут мог применяться только к классам.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79EA5211-8D2F-48C4-80A2-9B4D4D00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1A34250A-783E-4825-9DA6-A062B77FF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7272C9A9-3993-4158-84F7-452C72BF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D4F3159C-10EF-4F16-8225-43A50CE5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5090144"/>
            <a:ext cx="21329393" cy="347787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[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AttributeUsage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AttributeTargets.Class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)]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public class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RoleInfoAttribute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: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System.Attribute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Блок кода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104FA76-F6EE-4E72-9B68-39AA3BBB96B5}"/>
              </a:ext>
            </a:extLst>
          </p:cNvPr>
          <p:cNvSpPr txBox="1"/>
          <p:nvPr/>
        </p:nvSpPr>
        <p:spPr>
          <a:xfrm>
            <a:off x="1389062" y="9267123"/>
            <a:ext cx="21509037" cy="1730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 помощью атрибута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AttributeUsage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можно ограничить типы, к которым будет применяться атрибут. Например, мы хотим, чтобы определенный атрибут мог применяться только к классам.</a:t>
            </a:r>
          </a:p>
        </p:txBody>
      </p:sp>
    </p:spTree>
    <p:extLst>
      <p:ext uri="{BB962C8B-B14F-4D97-AF65-F5344CB8AC3E}">
        <p14:creationId xmlns:p14="http://schemas.microsoft.com/office/powerpoint/2010/main" val="726305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Атрибуты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814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Ограничение задает перечисление 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AttributeTargets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которое может принимать еще ряд значений:</a:t>
            </a: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используется всеми типами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Assembly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атрибут применяется к сборке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Constructor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атрибут применяется к конструктору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Delegate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атрибут применяется к делегату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Enum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применяется к перечислению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Event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атрибут применяется к событию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Field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применяется к полю типа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Interface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атрибут применяется к интерфейсу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применяется к методу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применяется к свойству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Struct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применяется к структуре.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 помощью логической операции ИЛИ можно комбинировать эти значения. Например, атрибут может применяться к классам и структурам: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[AttributeUsage(AttributeTargets.Class |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AttributeTargets.Struct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)].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79EA5211-8D2F-48C4-80A2-9B4D4D00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1A34250A-783E-4825-9DA6-A062B77FF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7272C9A9-3993-4158-84F7-452C72BF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F38A7D5A-8557-4F01-AE71-108AB1F4F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69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3" y="367099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  <a:endParaRPr lang="ru-RU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618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smtClean="0"/>
              <a:t>Возьмите файл </a:t>
            </a:r>
            <a:r>
              <a:rPr lang="en-US" sz="3600" dirty="0" smtClean="0"/>
              <a:t>Car.dll </a:t>
            </a:r>
            <a:r>
              <a:rPr lang="ru-RU" sz="3600" dirty="0" smtClean="0"/>
              <a:t>и сделайте так, чтобы я смог вызвать метод </a:t>
            </a:r>
            <a:r>
              <a:rPr lang="en-US" sz="3600" dirty="0" err="1" smtClean="0"/>
              <a:t>CarMethod</a:t>
            </a:r>
            <a:r>
              <a:rPr lang="ru-RU" sz="3600" dirty="0" smtClean="0"/>
              <a:t>() со строкой  и увидел эту строку в консоли. </a:t>
            </a:r>
            <a:r>
              <a:rPr lang="en-US" sz="3600" dirty="0" smtClean="0"/>
              <a:t>DLL </a:t>
            </a:r>
            <a:r>
              <a:rPr lang="ru-RU" sz="3600" dirty="0" smtClean="0"/>
              <a:t>содержит</a:t>
            </a:r>
            <a:r>
              <a:rPr lang="en-US" sz="3600" dirty="0" smtClean="0"/>
              <a:t>: </a:t>
            </a:r>
            <a:r>
              <a:rPr lang="ru-RU" sz="3600" dirty="0" smtClean="0"/>
              <a:t> </a:t>
            </a:r>
            <a:endParaRPr lang="en-US" sz="3600" dirty="0" smtClean="0"/>
          </a:p>
          <a:p>
            <a:r>
              <a:rPr lang="en-US" sz="3600" dirty="0" smtClean="0"/>
              <a:t>namespace </a:t>
            </a:r>
            <a:r>
              <a:rPr lang="en-US" sz="3600" dirty="0"/>
              <a:t>Car</a:t>
            </a:r>
          </a:p>
          <a:p>
            <a:r>
              <a:rPr lang="en-US" sz="3600" dirty="0"/>
              <a:t>{</a:t>
            </a:r>
          </a:p>
          <a:p>
            <a:r>
              <a:rPr lang="en-US" sz="3600" dirty="0"/>
              <a:t>    public class </a:t>
            </a:r>
            <a:r>
              <a:rPr lang="en-US" sz="3600" dirty="0" err="1"/>
              <a:t>MyCar</a:t>
            </a:r>
            <a:endParaRPr lang="en-US" sz="3600" dirty="0"/>
          </a:p>
          <a:p>
            <a:r>
              <a:rPr lang="en-US" sz="3600" dirty="0"/>
              <a:t>    {</a:t>
            </a:r>
          </a:p>
          <a:p>
            <a:r>
              <a:rPr lang="en-US" sz="3600" dirty="0"/>
              <a:t>        private </a:t>
            </a:r>
            <a:r>
              <a:rPr lang="en-US" sz="3600" dirty="0" err="1"/>
              <a:t>int</a:t>
            </a:r>
            <a:r>
              <a:rPr lang="en-US" sz="3600" dirty="0"/>
              <a:t> age;</a:t>
            </a:r>
          </a:p>
          <a:p>
            <a:endParaRPr lang="en-US" sz="3600" dirty="0"/>
          </a:p>
          <a:p>
            <a:r>
              <a:rPr lang="en-US" sz="3600" dirty="0"/>
              <a:t>        private void </a:t>
            </a:r>
            <a:r>
              <a:rPr lang="en-US" sz="3600" dirty="0" err="1"/>
              <a:t>CarMethod</a:t>
            </a:r>
            <a:r>
              <a:rPr lang="en-US" sz="3600" dirty="0"/>
              <a:t>(string value)</a:t>
            </a:r>
          </a:p>
          <a:p>
            <a:r>
              <a:rPr lang="en-US" sz="3600" dirty="0"/>
              <a:t>        {</a:t>
            </a:r>
          </a:p>
          <a:p>
            <a:r>
              <a:rPr lang="en-US" sz="3600" dirty="0"/>
              <a:t>            if (age &lt; 5)</a:t>
            </a:r>
          </a:p>
          <a:p>
            <a:r>
              <a:rPr lang="en-US" sz="3600" dirty="0"/>
              <a:t>            {</a:t>
            </a:r>
          </a:p>
          <a:p>
            <a:r>
              <a:rPr lang="en-US" sz="3600" dirty="0"/>
              <a:t>                throw new Exception("</a:t>
            </a:r>
            <a:r>
              <a:rPr lang="ru-RU" sz="3600" dirty="0"/>
              <a:t>Неа");</a:t>
            </a:r>
          </a:p>
          <a:p>
            <a:r>
              <a:rPr lang="en-US" sz="3600" dirty="0"/>
              <a:t>            }</a:t>
            </a:r>
          </a:p>
          <a:p>
            <a:endParaRPr lang="en-US" sz="3600" dirty="0"/>
          </a:p>
          <a:p>
            <a:r>
              <a:rPr lang="en-US" sz="3600" dirty="0"/>
              <a:t>            </a:t>
            </a:r>
            <a:r>
              <a:rPr lang="en-US" sz="3600" dirty="0" err="1"/>
              <a:t>Console.WriteLine</a:t>
            </a:r>
            <a:r>
              <a:rPr lang="en-US" sz="3600" dirty="0"/>
              <a:t>(value);</a:t>
            </a:r>
          </a:p>
          <a:p>
            <a:r>
              <a:rPr lang="en-US" sz="3600" dirty="0"/>
              <a:t>        }</a:t>
            </a:r>
          </a:p>
          <a:p>
            <a:r>
              <a:rPr lang="en-US" sz="3600" dirty="0"/>
              <a:t>    }</a:t>
            </a:r>
          </a:p>
          <a:p>
            <a:r>
              <a:rPr lang="en-US" sz="3600" dirty="0"/>
              <a:t>}</a:t>
            </a:r>
            <a:endParaRPr lang="ru-RU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79EA5211-8D2F-48C4-80A2-9B4D4D00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1A34250A-783E-4825-9DA6-A062B77FF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7272C9A9-3993-4158-84F7-452C72BF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F38A7D5A-8557-4F01-AE71-108AB1F4F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55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3" y="367099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  <a:endParaRPr lang="ru-RU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Написать свой атрибут, который будет задавать валидационные правила для класса </a:t>
            </a: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Car. </a:t>
            </a:r>
            <a:r>
              <a:rPr lang="ru-RU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Он должен смотеть, чтобы цвет и возраст машины соответствовал условиям (задайте сами).</a:t>
            </a:r>
          </a:p>
          <a:p>
            <a:r>
              <a:rPr lang="ru-RU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Т е создали машину и проверили, что она валидная по условиям из атрибута.</a:t>
            </a:r>
            <a:endParaRPr lang="ru-RU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79EA5211-8D2F-48C4-80A2-9B4D4D00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1A34250A-783E-4825-9DA6-A062B77FF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7272C9A9-3993-4158-84F7-452C72BF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F38A7D5A-8557-4F01-AE71-108AB1F4F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986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838710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276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Метаданные типа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Получение данных о типе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Изменение данных с помощью рефлексии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Создание экземпляров при помощи рефлексии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Рефлексия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6836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Рефлексия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процесс инспектирования метаданных и скомпилированного кода во время выполнения приложения.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Рефлексия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процесс выявления типов во время выполнения приложения.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Каждая сборка содержит набор используемых классов, интерфейсов, а также их методов, свойств и т.д., из которых и складывается приложение. Рефлексия позволяет определить все эти составные элементы сборки.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Скомпилированный код в сборке включает практически все содержимое исходного кода. Некоторая информация утрачивается, например: имена локальных переменных, комментарии и директивы предпроцессора.</a:t>
            </a:r>
          </a:p>
        </p:txBody>
      </p:sp>
    </p:spTree>
    <p:extLst>
      <p:ext uri="{BB962C8B-B14F-4D97-AF65-F5344CB8AC3E}">
        <p14:creationId xmlns:p14="http://schemas.microsoft.com/office/powerpoint/2010/main" val="306688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Рефлексия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Group 79">
            <a:extLst>
              <a:ext uri="{FF2B5EF4-FFF2-40B4-BE49-F238E27FC236}">
                <a16:creationId xmlns="" xmlns:a16="http://schemas.microsoft.com/office/drawing/2014/main" id="{8011420C-23BF-43F9-BFAF-8F53BC5586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847319"/>
              </p:ext>
            </p:extLst>
          </p:nvPr>
        </p:nvGraphicFramePr>
        <p:xfrm>
          <a:off x="1568706" y="3617964"/>
          <a:ext cx="21329394" cy="8961120"/>
        </p:xfrm>
        <a:graphic>
          <a:graphicData uri="http://schemas.openxmlformats.org/drawingml/2006/table">
            <a:tbl>
              <a:tblPr/>
              <a:tblGrid>
                <a:gridCol w="4410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193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1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Класс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</a:t>
                      </a: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е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20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Assembly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представляющий сборку и позволяющий манипулировать этой сборкой.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AssemblyName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 сборке.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5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MemberInfo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Базовый абстрактный класс, определяющий общий функционал для классов </a:t>
                      </a: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EventInfo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FieldInfo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MethodInfo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и </a:t>
                      </a: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PropertyInfo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lang="en-US" sz="4400" b="0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EventInfo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об определенном событии.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FieldInfo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об определенном поле типа.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47319116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MethodInfo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об определенном методе.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91277808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PropertyInfo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об определенном свойстве.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82498449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ConstructorInfo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об определенном конструкторе.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00526387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ParameterInfo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Класс, хранящий информацию о параметре метода.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903660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D87D316-1A80-4CB0-8332-3CE022D20198}"/>
              </a:ext>
            </a:extLst>
          </p:cNvPr>
          <p:cNvSpPr txBox="1"/>
          <p:nvPr/>
        </p:nvSpPr>
        <p:spPr>
          <a:xfrm>
            <a:off x="1568706" y="2668521"/>
            <a:ext cx="213293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Основной функционал рефлексии сосредоточен в пространстве имен System.Reflection.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66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Метаданные типа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6295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Метаданные типов содержат следующие данные:</a:t>
            </a:r>
          </a:p>
          <a:p>
            <a:pPr marL="1828800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Имя, видимость, базовый класс и реализованные интерфейсы.</a:t>
            </a:r>
          </a:p>
          <a:p>
            <a:pPr marL="1828800" indent="-9144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Элементы типа  (методы, поля, свойства, события, вложенные типы).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Экземпляр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System.Туре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представляет метаданные для типа. Поскольку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Туре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применяется очень широко, он находится в пространстве имен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а не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System.Reflection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System.Туре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является абстрактным, поэтому операция получения типа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должна на самом деле давать подкласс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Туре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Среда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использует внутренний подкласс сборки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mscorlib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 имени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RuntimeType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40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Метаданные типа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Group 79">
            <a:extLst>
              <a:ext uri="{FF2B5EF4-FFF2-40B4-BE49-F238E27FC236}">
                <a16:creationId xmlns="" xmlns:a16="http://schemas.microsoft.com/office/drawing/2014/main" id="{8011420C-23BF-43F9-BFAF-8F53BC5586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130187"/>
              </p:ext>
            </p:extLst>
          </p:nvPr>
        </p:nvGraphicFramePr>
        <p:xfrm>
          <a:off x="1568706" y="4427973"/>
          <a:ext cx="21329394" cy="8199120"/>
        </p:xfrm>
        <a:graphic>
          <a:graphicData uri="http://schemas.openxmlformats.org/drawingml/2006/table">
            <a:tbl>
              <a:tblPr/>
              <a:tblGrid>
                <a:gridCol w="45000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293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1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Метод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</a:t>
                      </a: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е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20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FindMembers</a:t>
                      </a: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()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Возвращает массив объектов </a:t>
                      </a: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MemberInfo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 данного типа.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GetConstructors</a:t>
                      </a:r>
                      <a:r>
                        <a:rPr kumimoji="0" lang="en-US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Возвращает все конструкторы типа в виде набора объектов </a:t>
                      </a: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ConstructorInfo</a:t>
                      </a: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5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GetEvents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()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все события типа в виде массива объектов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EventInfo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GetFields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()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все поля типа в виде массива объектов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FieldInfo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GetInterfaces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()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все реализуемые данным типом интерфейсы в виде массива объектов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Type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47319116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GetMembers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()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все члены типа в виде массива объектов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MemberInfo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91277808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GetMethods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()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все методы типа в виде массива объектов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MethodInfo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82498449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GetProperties</a:t>
                      </a: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()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все свойства типа в виде массива объектов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PropertyInfo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0052638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D87D316-1A80-4CB0-8332-3CE022D20198}"/>
              </a:ext>
            </a:extLst>
          </p:cNvPr>
          <p:cNvSpPr txBox="1"/>
          <p:nvPr/>
        </p:nvSpPr>
        <p:spPr>
          <a:xfrm>
            <a:off x="1568706" y="2668521"/>
            <a:ext cx="2132939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/>
            <a:r>
              <a:rPr lang="ru-RU" sz="4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System.Type 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представляет изучаемый тип, инкапсулируя всю информацию о нем. С помощью его свойств и методов можно получить эту информацию.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68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Рефлексия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Group 79">
            <a:extLst>
              <a:ext uri="{FF2B5EF4-FFF2-40B4-BE49-F238E27FC236}">
                <a16:creationId xmlns="" xmlns:a16="http://schemas.microsoft.com/office/drawing/2014/main" id="{8011420C-23BF-43F9-BFAF-8F53BC5586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34557"/>
              </p:ext>
            </p:extLst>
          </p:nvPr>
        </p:nvGraphicFramePr>
        <p:xfrm>
          <a:off x="1568706" y="2797487"/>
          <a:ext cx="21329394" cy="7620000"/>
        </p:xfrm>
        <a:graphic>
          <a:graphicData uri="http://schemas.openxmlformats.org/drawingml/2006/table">
            <a:tbl>
              <a:tblPr/>
              <a:tblGrid>
                <a:gridCol w="59400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893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1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Свойство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</a:t>
                      </a: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е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99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Name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имя типа.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Assembly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название сборки, где определен тип.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5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Namespace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название пространства имен, где определен тип.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5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FullName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Возвращает полное имя типа.</a:t>
                      </a:r>
                      <a:endParaRPr kumimoji="0" lang="en-US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5192494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IsArray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true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если тип является массивом.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IsClass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true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если тип представляет класс.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47319116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IsEnum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true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если тип является перечислением.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91277808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en-US" sz="4400" b="1" i="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IsInterface</a:t>
                      </a:r>
                      <a:r>
                        <a:rPr lang="en-US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Возвращает </a:t>
                      </a:r>
                      <a:r>
                        <a:rPr lang="ru-RU" sz="44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true</a:t>
                      </a:r>
                      <a:r>
                        <a:rPr lang="ru-RU" sz="44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если тип представляет интерфейс.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82498449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Assem</a:t>
                      </a:r>
                      <a:r>
                        <a:rPr lang="en-US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</a:t>
                      </a: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yQualifiedName</a:t>
                      </a:r>
                      <a:endParaRPr kumimoji="0" lang="en-US" sz="4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  <a:defRPr/>
                      </a:pP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Возвращает значение свойства </a:t>
                      </a: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FullName 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 полное имя сборки. </a:t>
                      </a:r>
                      <a:endParaRPr kumimoji="0" lang="ru-RU" sz="4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  <a:sym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5700802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DAD7D42-7F1B-4C3A-95BB-8BC709207FC3}"/>
              </a:ext>
            </a:extLst>
          </p:cNvPr>
          <p:cNvSpPr txBox="1"/>
          <p:nvPr/>
        </p:nvSpPr>
        <p:spPr>
          <a:xfrm>
            <a:off x="1568706" y="10728043"/>
            <a:ext cx="2132939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/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Assem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bl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yQualifiedName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возвращает значение которое можно передавать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методу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GetType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и он уникальным образом идентифицирует тип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внутри стандартного контекста загрузки.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0151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Метаданные типа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Тип имеет свойства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Namespace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FullName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В большинстве случаев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FullName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является объединением первых двух свойств: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44F36F7-9A26-4EFE-82E1-C5788883A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4157970"/>
            <a:ext cx="21329393" cy="280076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Туре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typeof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System.Text.StringBuilder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t.Namespace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 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System.Text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 // StringBuilder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t.FullName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 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System.Text.StringBuilder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CEB2724-8224-4274-AB84-9D2BCC55F263}"/>
              </a:ext>
            </a:extLst>
          </p:cNvPr>
          <p:cNvSpPr txBox="1"/>
          <p:nvPr/>
        </p:nvSpPr>
        <p:spPr>
          <a:xfrm>
            <a:off x="1434306" y="7118475"/>
            <a:ext cx="21509037" cy="234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Из этого правила существуют два исключения: вложенные типы и закрытые обобщенные типы.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случае вложенных типов содержащий тип присутствует только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FullName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="" xmlns:a16="http://schemas.microsoft.com/office/drawing/2014/main" id="{CF7A659F-87F8-4161-85FF-4D6EB86EA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="" xmlns:a16="http://schemas.microsoft.com/office/drawing/2014/main" id="{0653B3AE-5E42-4845-8B58-F2886EAF4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674" y="9468029"/>
            <a:ext cx="21329393" cy="347787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Туре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typeof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System.Environment.SpecialFolder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t.Namespace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 // System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 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SpecialFolder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t.FullName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System.Environment+SpecialFolder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67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Метаданные типа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769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Имена обобщенных типов снабжаются суффиксами в виде символа ' , за которым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следует количество параметров типа. Если обобщенный тип является несвязанным,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это правило применяется и 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и 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FullName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2B36D62-7CDB-445F-8AFB-CE888C8C3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12826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" tIns="0" rIns="6348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44F36F7-9A26-4EFE-82E1-C5788883A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4787977"/>
            <a:ext cx="21329393" cy="304698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ru-RU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Туре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typeof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(Dictionary&lt;, &gt;); // Unbound (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несвязанный)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 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Dictionary'2</a:t>
            </a:r>
          </a:p>
          <a:p>
            <a:pPr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t.FullName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System.Collections.Generic.Dictionary'2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CEB2724-8224-4274-AB84-9D2BCC55F263}"/>
              </a:ext>
            </a:extLst>
          </p:cNvPr>
          <p:cNvSpPr txBox="1"/>
          <p:nvPr/>
        </p:nvSpPr>
        <p:spPr>
          <a:xfrm>
            <a:off x="1568707" y="7758010"/>
            <a:ext cx="21329392" cy="2002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Однако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обобщенный тип является закрытым, то свойство FullName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приобретает важное дополнение: список всех параметров типа, для каждого из которых указывается полное имя, включающее сборку.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="" xmlns:a16="http://schemas.microsoft.com/office/drawing/2014/main" id="{CF7A659F-87F8-4161-85FF-4D6EB86EA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55C710DC-0193-472F-94B1-075D916C8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10095462"/>
            <a:ext cx="21329393" cy="304698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r>
              <a:rPr lang="en-US" altLang="en-US" sz="4400" dirty="0" err="1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typeof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(Dictionary&lt;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int,string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&gt;).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FullName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// 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ВЫВОД:</a:t>
            </a:r>
          </a:p>
          <a:p>
            <a:pPr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System.Collections.Generic.Dictionary'2[[System.Int32, …],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[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System.String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, 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…]]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01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81802</TotalTime>
  <Words>1213</Words>
  <Application>Microsoft Office PowerPoint</Application>
  <PresentationFormat>Custom</PresentationFormat>
  <Paragraphs>195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7043</cp:revision>
  <cp:lastPrinted>2018-12-07T09:03:14Z</cp:lastPrinted>
  <dcterms:created xsi:type="dcterms:W3CDTF">2014-11-12T21:47:38Z</dcterms:created>
  <dcterms:modified xsi:type="dcterms:W3CDTF">2021-09-01T14:31:03Z</dcterms:modified>
  <cp:category/>
</cp:coreProperties>
</file>