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229" r:id="rId2"/>
    <p:sldId id="2751" r:id="rId3"/>
    <p:sldId id="3238" r:id="rId4"/>
    <p:sldId id="3266" r:id="rId5"/>
    <p:sldId id="3265" r:id="rId6"/>
    <p:sldId id="3272" r:id="rId7"/>
    <p:sldId id="3252" r:id="rId8"/>
    <p:sldId id="3267" r:id="rId9"/>
    <p:sldId id="3268" r:id="rId10"/>
    <p:sldId id="3269" r:id="rId11"/>
    <p:sldId id="3270" r:id="rId12"/>
    <p:sldId id="3271" r:id="rId13"/>
    <p:sldId id="3274" r:id="rId14"/>
    <p:sldId id="3273" r:id="rId15"/>
    <p:sldId id="3275" r:id="rId16"/>
    <p:sldId id="3276" r:id="rId17"/>
    <p:sldId id="3277" r:id="rId18"/>
    <p:sldId id="3278" r:id="rId19"/>
    <p:sldId id="3280" r:id="rId20"/>
    <p:sldId id="3279" r:id="rId21"/>
    <p:sldId id="3281" r:id="rId22"/>
  </p:sldIdLst>
  <p:sldSz cx="24377650" cy="13716000"/>
  <p:notesSz cx="6858000" cy="9144000"/>
  <p:defaultTextStyle>
    <a:defPPr>
      <a:defRPr lang="en-US"/>
    </a:defPPr>
    <a:lvl1pPr marL="0" algn="l" defTabSz="1828068" rtl="0" eaLnBrk="1" latinLnBrk="0" hangingPunct="1">
      <a:defRPr sz="3599" kern="1200">
        <a:solidFill>
          <a:schemeClr val="tx1"/>
        </a:solidFill>
        <a:latin typeface="+mn-lt"/>
        <a:ea typeface="+mn-ea"/>
        <a:cs typeface="+mn-cs"/>
      </a:defRPr>
    </a:lvl1pPr>
    <a:lvl2pPr marL="914035" algn="l" defTabSz="1828068" rtl="0" eaLnBrk="1" latinLnBrk="0" hangingPunct="1">
      <a:defRPr sz="3599" kern="1200">
        <a:solidFill>
          <a:schemeClr val="tx1"/>
        </a:solidFill>
        <a:latin typeface="+mn-lt"/>
        <a:ea typeface="+mn-ea"/>
        <a:cs typeface="+mn-cs"/>
      </a:defRPr>
    </a:lvl2pPr>
    <a:lvl3pPr marL="1828068" algn="l" defTabSz="1828068" rtl="0" eaLnBrk="1" latinLnBrk="0" hangingPunct="1">
      <a:defRPr sz="3599" kern="1200">
        <a:solidFill>
          <a:schemeClr val="tx1"/>
        </a:solidFill>
        <a:latin typeface="+mn-lt"/>
        <a:ea typeface="+mn-ea"/>
        <a:cs typeface="+mn-cs"/>
      </a:defRPr>
    </a:lvl3pPr>
    <a:lvl4pPr marL="2742103" algn="l" defTabSz="1828068" rtl="0" eaLnBrk="1" latinLnBrk="0" hangingPunct="1">
      <a:defRPr sz="3599" kern="1200">
        <a:solidFill>
          <a:schemeClr val="tx1"/>
        </a:solidFill>
        <a:latin typeface="+mn-lt"/>
        <a:ea typeface="+mn-ea"/>
        <a:cs typeface="+mn-cs"/>
      </a:defRPr>
    </a:lvl4pPr>
    <a:lvl5pPr marL="3656137" algn="l" defTabSz="1828068" rtl="0" eaLnBrk="1" latinLnBrk="0" hangingPunct="1">
      <a:defRPr sz="3599" kern="1200">
        <a:solidFill>
          <a:schemeClr val="tx1"/>
        </a:solidFill>
        <a:latin typeface="+mn-lt"/>
        <a:ea typeface="+mn-ea"/>
        <a:cs typeface="+mn-cs"/>
      </a:defRPr>
    </a:lvl5pPr>
    <a:lvl6pPr marL="4570172" algn="l" defTabSz="1828068" rtl="0" eaLnBrk="1" latinLnBrk="0" hangingPunct="1">
      <a:defRPr sz="3599" kern="1200">
        <a:solidFill>
          <a:schemeClr val="tx1"/>
        </a:solidFill>
        <a:latin typeface="+mn-lt"/>
        <a:ea typeface="+mn-ea"/>
        <a:cs typeface="+mn-cs"/>
      </a:defRPr>
    </a:lvl6pPr>
    <a:lvl7pPr marL="5484207" algn="l" defTabSz="1828068" rtl="0" eaLnBrk="1" latinLnBrk="0" hangingPunct="1">
      <a:defRPr sz="3599" kern="1200">
        <a:solidFill>
          <a:schemeClr val="tx1"/>
        </a:solidFill>
        <a:latin typeface="+mn-lt"/>
        <a:ea typeface="+mn-ea"/>
        <a:cs typeface="+mn-cs"/>
      </a:defRPr>
    </a:lvl7pPr>
    <a:lvl8pPr marL="6398240" algn="l" defTabSz="1828068" rtl="0" eaLnBrk="1" latinLnBrk="0" hangingPunct="1">
      <a:defRPr sz="3599" kern="1200">
        <a:solidFill>
          <a:schemeClr val="tx1"/>
        </a:solidFill>
        <a:latin typeface="+mn-lt"/>
        <a:ea typeface="+mn-ea"/>
        <a:cs typeface="+mn-cs"/>
      </a:defRPr>
    </a:lvl8pPr>
    <a:lvl9pPr marL="7312275" algn="l" defTabSz="1828068" rtl="0" eaLnBrk="1" latinLnBrk="0" hangingPunct="1">
      <a:defRPr sz="3599"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1D957E7-5563-425C-8DAD-2521649CDC4A}">
          <p14:sldIdLst>
            <p14:sldId id="3229"/>
            <p14:sldId id="2751"/>
            <p14:sldId id="3238"/>
            <p14:sldId id="3266"/>
            <p14:sldId id="3265"/>
            <p14:sldId id="3272"/>
            <p14:sldId id="3252"/>
            <p14:sldId id="3267"/>
            <p14:sldId id="3268"/>
            <p14:sldId id="3269"/>
            <p14:sldId id="3270"/>
            <p14:sldId id="3271"/>
            <p14:sldId id="3274"/>
            <p14:sldId id="3273"/>
            <p14:sldId id="3275"/>
            <p14:sldId id="3276"/>
            <p14:sldId id="3277"/>
            <p14:sldId id="3278"/>
            <p14:sldId id="3280"/>
            <p14:sldId id="3279"/>
            <p14:sldId id="3281"/>
          </p14:sldIdLst>
        </p14:section>
      </p14:sectionLst>
    </p:ext>
    <p:ext uri="{EFAFB233-063F-42B5-8137-9DF3F51BA10A}">
      <p15:sldGuideLst xmlns:p15="http://schemas.microsoft.com/office/powerpoint/2012/main">
        <p15:guide id="69" pos="7678" userDrawn="1">
          <p15:clr>
            <a:srgbClr val="5ACBF0"/>
          </p15:clr>
        </p15:guide>
        <p15:guide id="74" orient="horz" pos="4320" userDrawn="1">
          <p15:clr>
            <a:srgbClr val="5ACBF0"/>
          </p15:clr>
        </p15:guide>
        <p15:guide id="75" pos="875" userDrawn="1">
          <p15:clr>
            <a:srgbClr val="F26B43"/>
          </p15:clr>
        </p15:guide>
        <p15:guide id="76" orient="horz" pos="918" userDrawn="1">
          <p15:clr>
            <a:srgbClr val="F26B43"/>
          </p15:clr>
        </p15:guide>
        <p15:guide id="77" pos="14424" userDrawn="1">
          <p15:clr>
            <a:srgbClr val="F26B43"/>
          </p15:clr>
        </p15:guide>
        <p15:guide id="78" orient="horz" pos="7665" userDrawn="1">
          <p15:clr>
            <a:srgbClr val="F26B43"/>
          </p15:clr>
        </p15:guide>
        <p15:guide id="80" orient="horz" pos="1145" userDrawn="1">
          <p15:clr>
            <a:srgbClr val="A4A3A4"/>
          </p15:clr>
        </p15:guide>
        <p15:guide id="81" orient="horz" pos="1372" userDrawn="1">
          <p15:clr>
            <a:srgbClr val="A4A3A4"/>
          </p15:clr>
        </p15:guide>
        <p15:guide id="82" orient="horz" pos="1599" userDrawn="1">
          <p15:clr>
            <a:srgbClr val="A4A3A4"/>
          </p15:clr>
        </p15:guide>
        <p15:guide id="83" orient="horz" pos="1826" userDrawn="1">
          <p15:clr>
            <a:srgbClr val="A4A3A4"/>
          </p15:clr>
        </p15:guide>
        <p15:guide id="84" orient="horz" pos="2052" userDrawn="1">
          <p15:clr>
            <a:srgbClr val="A4A3A4"/>
          </p15:clr>
        </p15:guide>
        <p15:guide id="85" orient="horz" pos="2279" userDrawn="1">
          <p15:clr>
            <a:srgbClr val="A4A3A4"/>
          </p15:clr>
        </p15:guide>
        <p15:guide id="86" orient="horz" pos="2506" userDrawn="1">
          <p15:clr>
            <a:srgbClr val="A4A3A4"/>
          </p15:clr>
        </p15:guide>
        <p15:guide id="87" orient="horz" pos="3186" userDrawn="1">
          <p15:clr>
            <a:srgbClr val="A4A3A4"/>
          </p15:clr>
        </p15:guide>
        <p15:guide id="88" orient="horz" pos="2733" userDrawn="1">
          <p15:clr>
            <a:srgbClr val="A4A3A4"/>
          </p15:clr>
        </p15:guide>
        <p15:guide id="89" orient="horz" pos="2960" userDrawn="1">
          <p15:clr>
            <a:srgbClr val="A4A3A4"/>
          </p15:clr>
        </p15:guide>
        <p15:guide id="90" orient="horz" pos="3413" userDrawn="1">
          <p15:clr>
            <a:srgbClr val="A4A3A4"/>
          </p15:clr>
        </p15:guide>
        <p15:guide id="91" orient="horz" pos="3640" userDrawn="1">
          <p15:clr>
            <a:srgbClr val="A4A3A4"/>
          </p15:clr>
        </p15:guide>
        <p15:guide id="92" orient="horz" pos="3866" userDrawn="1">
          <p15:clr>
            <a:srgbClr val="A4A3A4"/>
          </p15:clr>
        </p15:guide>
        <p15:guide id="93" orient="horz" pos="4093" userDrawn="1">
          <p15:clr>
            <a:srgbClr val="A4A3A4"/>
          </p15:clr>
        </p15:guide>
        <p15:guide id="94" orient="horz" pos="4547" userDrawn="1">
          <p15:clr>
            <a:srgbClr val="A4A3A4"/>
          </p15:clr>
        </p15:guide>
        <p15:guide id="95" orient="horz" pos="4774" userDrawn="1">
          <p15:clr>
            <a:srgbClr val="A4A3A4"/>
          </p15:clr>
        </p15:guide>
        <p15:guide id="96" orient="horz" pos="5000" userDrawn="1">
          <p15:clr>
            <a:srgbClr val="A4A3A4"/>
          </p15:clr>
        </p15:guide>
        <p15:guide id="97" orient="horz" pos="5228" userDrawn="1">
          <p15:clr>
            <a:srgbClr val="A4A3A4"/>
          </p15:clr>
        </p15:guide>
        <p15:guide id="98" orient="horz" pos="5454" userDrawn="1">
          <p15:clr>
            <a:srgbClr val="A4A3A4"/>
          </p15:clr>
        </p15:guide>
        <p15:guide id="99" orient="horz" pos="5681" userDrawn="1">
          <p15:clr>
            <a:srgbClr val="A4A3A4"/>
          </p15:clr>
        </p15:guide>
        <p15:guide id="100" orient="horz" pos="5907" userDrawn="1">
          <p15:clr>
            <a:srgbClr val="A4A3A4"/>
          </p15:clr>
        </p15:guide>
        <p15:guide id="101" orient="horz" pos="6134" userDrawn="1">
          <p15:clr>
            <a:srgbClr val="A4A3A4"/>
          </p15:clr>
        </p15:guide>
        <p15:guide id="102" orient="horz" pos="6361" userDrawn="1">
          <p15:clr>
            <a:srgbClr val="A4A3A4"/>
          </p15:clr>
        </p15:guide>
        <p15:guide id="103" orient="horz" pos="6588" userDrawn="1">
          <p15:clr>
            <a:srgbClr val="A4A3A4"/>
          </p15:clr>
        </p15:guide>
        <p15:guide id="104" orient="horz" pos="6815" userDrawn="1">
          <p15:clr>
            <a:srgbClr val="A4A3A4"/>
          </p15:clr>
        </p15:guide>
        <p15:guide id="105" orient="horz" pos="7042" userDrawn="1">
          <p15:clr>
            <a:srgbClr val="A4A3A4"/>
          </p15:clr>
        </p15:guide>
        <p15:guide id="106" orient="horz" pos="7268" userDrawn="1">
          <p15:clr>
            <a:srgbClr val="A4A3A4"/>
          </p15:clr>
        </p15:guide>
        <p15:guide id="107" orient="horz" pos="7495" userDrawn="1">
          <p15:clr>
            <a:srgbClr val="A4A3A4"/>
          </p15:clr>
        </p15:guide>
        <p15:guide id="108" orient="horz" pos="7778" userDrawn="1">
          <p15:clr>
            <a:srgbClr val="A4A3A4"/>
          </p15:clr>
        </p15:guide>
        <p15:guide id="109" pos="14028" userDrawn="1">
          <p15:clr>
            <a:srgbClr val="A4A3A4"/>
          </p15:clr>
        </p15:guide>
        <p15:guide id="110" pos="5864" userDrawn="1">
          <p15:clr>
            <a:srgbClr val="A4A3A4"/>
          </p15:clr>
        </p15:guide>
        <p15:guide id="111" pos="6316" userDrawn="1">
          <p15:clr>
            <a:srgbClr val="A4A3A4"/>
          </p15:clr>
        </p15:guide>
        <p15:guide id="112" pos="6771" userDrawn="1">
          <p15:clr>
            <a:srgbClr val="A4A3A4"/>
          </p15:clr>
        </p15:guide>
        <p15:guide id="113" pos="7224" userDrawn="1">
          <p15:clr>
            <a:srgbClr val="A4A3A4"/>
          </p15:clr>
        </p15:guide>
        <p15:guide id="114" pos="5410" userDrawn="1">
          <p15:clr>
            <a:srgbClr val="A4A3A4"/>
          </p15:clr>
        </p15:guide>
        <p15:guide id="115" pos="4957" userDrawn="1">
          <p15:clr>
            <a:srgbClr val="A4A3A4"/>
          </p15:clr>
        </p15:guide>
        <p15:guide id="116" pos="4503" userDrawn="1">
          <p15:clr>
            <a:srgbClr val="A4A3A4"/>
          </p15:clr>
        </p15:guide>
        <p15:guide id="117" pos="4051" userDrawn="1">
          <p15:clr>
            <a:srgbClr val="A4A3A4"/>
          </p15:clr>
        </p15:guide>
        <p15:guide id="118" pos="3596" userDrawn="1">
          <p15:clr>
            <a:srgbClr val="A4A3A4"/>
          </p15:clr>
        </p15:guide>
        <p15:guide id="119" pos="3143" userDrawn="1">
          <p15:clr>
            <a:srgbClr val="A4A3A4"/>
          </p15:clr>
        </p15:guide>
        <p15:guide id="120" pos="2689" userDrawn="1">
          <p15:clr>
            <a:srgbClr val="A4A3A4"/>
          </p15:clr>
        </p15:guide>
        <p15:guide id="121" pos="2235" userDrawn="1">
          <p15:clr>
            <a:srgbClr val="A4A3A4"/>
          </p15:clr>
        </p15:guide>
        <p15:guide id="122" pos="1782" userDrawn="1">
          <p15:clr>
            <a:srgbClr val="A4A3A4"/>
          </p15:clr>
        </p15:guide>
        <p15:guide id="123" pos="1328" userDrawn="1">
          <p15:clr>
            <a:srgbClr val="A4A3A4"/>
          </p15:clr>
        </p15:guide>
        <p15:guide id="124" pos="8132" userDrawn="1">
          <p15:clr>
            <a:srgbClr val="A4A3A4"/>
          </p15:clr>
        </p15:guide>
        <p15:guide id="125" pos="8585" userDrawn="1">
          <p15:clr>
            <a:srgbClr val="A4A3A4"/>
          </p15:clr>
        </p15:guide>
        <p15:guide id="126" pos="9040" userDrawn="1">
          <p15:clr>
            <a:srgbClr val="A4A3A4"/>
          </p15:clr>
        </p15:guide>
        <p15:guide id="127" pos="9492" userDrawn="1">
          <p15:clr>
            <a:srgbClr val="A4A3A4"/>
          </p15:clr>
        </p15:guide>
        <p15:guide id="128" pos="9946" userDrawn="1">
          <p15:clr>
            <a:srgbClr val="A4A3A4"/>
          </p15:clr>
        </p15:guide>
        <p15:guide id="129" pos="10399" userDrawn="1">
          <p15:clr>
            <a:srgbClr val="A4A3A4"/>
          </p15:clr>
        </p15:guide>
        <p15:guide id="130" pos="10853" userDrawn="1">
          <p15:clr>
            <a:srgbClr val="A4A3A4"/>
          </p15:clr>
        </p15:guide>
        <p15:guide id="131" pos="11306" userDrawn="1">
          <p15:clr>
            <a:srgbClr val="A4A3A4"/>
          </p15:clr>
        </p15:guide>
        <p15:guide id="132" pos="11761" userDrawn="1">
          <p15:clr>
            <a:srgbClr val="A4A3A4"/>
          </p15:clr>
        </p15:guide>
        <p15:guide id="133" pos="12213" userDrawn="1">
          <p15:clr>
            <a:srgbClr val="A4A3A4"/>
          </p15:clr>
        </p15:guide>
        <p15:guide id="134" pos="12667" userDrawn="1">
          <p15:clr>
            <a:srgbClr val="A4A3A4"/>
          </p15:clr>
        </p15:guide>
        <p15:guide id="135" pos="13121" userDrawn="1">
          <p15:clr>
            <a:srgbClr val="A4A3A4"/>
          </p15:clr>
        </p15:guide>
        <p15:guide id="136" pos="1357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1"/>
    <a:srgbClr val="1777CC"/>
    <a:srgbClr val="5076BA"/>
    <a:srgbClr val="000000"/>
    <a:srgbClr val="D5E4E9"/>
    <a:srgbClr val="AA8A78"/>
    <a:srgbClr val="183D6F"/>
    <a:srgbClr val="707070"/>
    <a:srgbClr val="027101"/>
    <a:srgbClr val="7F66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1332" autoAdjust="0"/>
  </p:normalViewPr>
  <p:slideViewPr>
    <p:cSldViewPr snapToObjects="1">
      <p:cViewPr varScale="1">
        <p:scale>
          <a:sx n="54" d="100"/>
          <a:sy n="54" d="100"/>
        </p:scale>
        <p:origin x="714" y="90"/>
      </p:cViewPr>
      <p:guideLst>
        <p:guide pos="7678"/>
        <p:guide orient="horz" pos="4320"/>
        <p:guide pos="875"/>
        <p:guide orient="horz" pos="918"/>
        <p:guide pos="14424"/>
        <p:guide orient="horz" pos="7665"/>
        <p:guide orient="horz" pos="1145"/>
        <p:guide orient="horz" pos="1372"/>
        <p:guide orient="horz" pos="1599"/>
        <p:guide orient="horz" pos="1826"/>
        <p:guide orient="horz" pos="2052"/>
        <p:guide orient="horz" pos="2279"/>
        <p:guide orient="horz" pos="2506"/>
        <p:guide orient="horz" pos="3186"/>
        <p:guide orient="horz" pos="2733"/>
        <p:guide orient="horz" pos="2960"/>
        <p:guide orient="horz" pos="3413"/>
        <p:guide orient="horz" pos="3640"/>
        <p:guide orient="horz" pos="3866"/>
        <p:guide orient="horz" pos="4093"/>
        <p:guide orient="horz" pos="4547"/>
        <p:guide orient="horz" pos="4774"/>
        <p:guide orient="horz" pos="5000"/>
        <p:guide orient="horz" pos="5228"/>
        <p:guide orient="horz" pos="5454"/>
        <p:guide orient="horz" pos="5681"/>
        <p:guide orient="horz" pos="5907"/>
        <p:guide orient="horz" pos="6134"/>
        <p:guide orient="horz" pos="6361"/>
        <p:guide orient="horz" pos="6588"/>
        <p:guide orient="horz" pos="6815"/>
        <p:guide orient="horz" pos="7042"/>
        <p:guide orient="horz" pos="7268"/>
        <p:guide orient="horz" pos="7495"/>
        <p:guide orient="horz" pos="7778"/>
        <p:guide pos="14028"/>
        <p:guide pos="5864"/>
        <p:guide pos="6316"/>
        <p:guide pos="6771"/>
        <p:guide pos="7224"/>
        <p:guide pos="5410"/>
        <p:guide pos="4957"/>
        <p:guide pos="4503"/>
        <p:guide pos="4051"/>
        <p:guide pos="3596"/>
        <p:guide pos="3143"/>
        <p:guide pos="2689"/>
        <p:guide pos="2235"/>
        <p:guide pos="1782"/>
        <p:guide pos="1328"/>
        <p:guide pos="8132"/>
        <p:guide pos="8585"/>
        <p:guide pos="9040"/>
        <p:guide pos="9492"/>
        <p:guide pos="9946"/>
        <p:guide pos="10399"/>
        <p:guide pos="10853"/>
        <p:guide pos="11306"/>
        <p:guide pos="11761"/>
        <p:guide pos="12213"/>
        <p:guide pos="12667"/>
        <p:guide pos="13121"/>
        <p:guide pos="13574"/>
      </p:guideLst>
    </p:cSldViewPr>
  </p:slideViewPr>
  <p:notesTextViewPr>
    <p:cViewPr>
      <p:scale>
        <a:sx n="20" d="100"/>
        <a:sy n="20" d="100"/>
      </p:scale>
      <p:origin x="0" y="0"/>
    </p:cViewPr>
  </p:notesTextViewPr>
  <p:sorterViewPr>
    <p:cViewPr>
      <p:scale>
        <a:sx n="55" d="100"/>
        <a:sy n="55" d="100"/>
      </p:scale>
      <p:origin x="0" y="0"/>
    </p:cViewPr>
  </p:sorterViewPr>
  <p:notesViewPr>
    <p:cSldViewPr snapToObjects="1" showGuides="1">
      <p:cViewPr varScale="1">
        <p:scale>
          <a:sx n="118" d="100"/>
          <a:sy n="118" d="100"/>
        </p:scale>
        <p:origin x="4464" y="208"/>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7D310-0C4F-4B4C-B025-B4A6F8DB9521}" type="datetimeFigureOut">
              <a:rPr lang="en-US" smtClean="0"/>
              <a:t>9/6/2021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1BD57-0140-5543-8501-12A1D34515F5}" type="slidenum">
              <a:rPr lang="en-US" smtClean="0"/>
              <a:t>‹#›</a:t>
            </a:fld>
            <a:endParaRPr lang="en-US"/>
          </a:p>
        </p:txBody>
      </p:sp>
    </p:spTree>
    <p:extLst>
      <p:ext uri="{BB962C8B-B14F-4D97-AF65-F5344CB8AC3E}">
        <p14:creationId xmlns:p14="http://schemas.microsoft.com/office/powerpoint/2010/main" val="4061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9/6/2021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98534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9</a:t>
            </a:fld>
            <a:endParaRPr lang="en-US" dirty="0"/>
          </a:p>
        </p:txBody>
      </p:sp>
    </p:spTree>
    <p:extLst>
      <p:ext uri="{BB962C8B-B14F-4D97-AF65-F5344CB8AC3E}">
        <p14:creationId xmlns:p14="http://schemas.microsoft.com/office/powerpoint/2010/main" val="82059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3505514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12</a:t>
            </a:fld>
            <a:endParaRPr lang="en-US" dirty="0"/>
          </a:p>
        </p:txBody>
      </p:sp>
    </p:spTree>
    <p:extLst>
      <p:ext uri="{BB962C8B-B14F-4D97-AF65-F5344CB8AC3E}">
        <p14:creationId xmlns:p14="http://schemas.microsoft.com/office/powerpoint/2010/main" val="2115206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14</a:t>
            </a:fld>
            <a:endParaRPr lang="en-US" dirty="0"/>
          </a:p>
        </p:txBody>
      </p:sp>
    </p:spTree>
    <p:extLst>
      <p:ext uri="{BB962C8B-B14F-4D97-AF65-F5344CB8AC3E}">
        <p14:creationId xmlns:p14="http://schemas.microsoft.com/office/powerpoint/2010/main" val="3178932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010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5_Placeholder-Image">
    <p:spTree>
      <p:nvGrpSpPr>
        <p:cNvPr id="1" name=""/>
        <p:cNvGrpSpPr/>
        <p:nvPr/>
      </p:nvGrpSpPr>
      <p:grpSpPr>
        <a:xfrm>
          <a:off x="0" y="0"/>
          <a:ext cx="0" cy="0"/>
          <a:chOff x="0" y="0"/>
          <a:chExt cx="0" cy="0"/>
        </a:xfrm>
      </p:grpSpPr>
      <p:sp>
        <p:nvSpPr>
          <p:cNvPr id="15" name="Picture Placeholder 2"/>
          <p:cNvSpPr>
            <a:spLocks noGrp="1"/>
          </p:cNvSpPr>
          <p:nvPr>
            <p:ph type="pic" sz="quarter" idx="11"/>
          </p:nvPr>
        </p:nvSpPr>
        <p:spPr>
          <a:xfrm>
            <a:off x="1758586"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2"/>
          </p:nvPr>
        </p:nvSpPr>
        <p:spPr>
          <a:xfrm>
            <a:off x="8849688"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3"/>
          </p:nvPr>
        </p:nvSpPr>
        <p:spPr>
          <a:xfrm>
            <a:off x="15940791" y="4126852"/>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4"/>
          </p:nvPr>
        </p:nvSpPr>
        <p:spPr>
          <a:xfrm>
            <a:off x="1758586"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3" name="Picture Placeholder 2"/>
          <p:cNvSpPr>
            <a:spLocks noGrp="1"/>
          </p:cNvSpPr>
          <p:nvPr>
            <p:ph type="pic" sz="quarter" idx="16"/>
          </p:nvPr>
        </p:nvSpPr>
        <p:spPr>
          <a:xfrm>
            <a:off x="15940791"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6_Placeholder-Image">
    <p:spTree>
      <p:nvGrpSpPr>
        <p:cNvPr id="1" name=""/>
        <p:cNvGrpSpPr/>
        <p:nvPr/>
      </p:nvGrpSpPr>
      <p:grpSpPr>
        <a:xfrm>
          <a:off x="0" y="0"/>
          <a:ext cx="0" cy="0"/>
          <a:chOff x="0" y="0"/>
          <a:chExt cx="0" cy="0"/>
        </a:xfrm>
      </p:grpSpPr>
      <p:sp>
        <p:nvSpPr>
          <p:cNvPr id="12" name="Picture Placeholder 2"/>
          <p:cNvSpPr>
            <a:spLocks noGrp="1"/>
          </p:cNvSpPr>
          <p:nvPr>
            <p:ph type="pic" sz="quarter" idx="11"/>
          </p:nvPr>
        </p:nvSpPr>
        <p:spPr>
          <a:xfrm>
            <a:off x="869590" y="4126851"/>
            <a:ext cx="6736331" cy="8505966"/>
          </a:xfrm>
          <a:prstGeom prst="rect">
            <a:avLst/>
          </a:prstGeo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2"/>
          </p:nvPr>
        </p:nvSpPr>
        <p:spPr>
          <a:xfrm>
            <a:off x="7960691" y="4126854"/>
            <a:ext cx="6736331" cy="4098600"/>
          </a:xfrm>
          <a:prstGeom prst="rect">
            <a:avLst/>
          </a:prstGeo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3"/>
          </p:nvPr>
        </p:nvSpPr>
        <p:spPr>
          <a:xfrm>
            <a:off x="7960691" y="8534220"/>
            <a:ext cx="6736331"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8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3"/>
          </p:nvPr>
        </p:nvSpPr>
        <p:spPr>
          <a:xfrm>
            <a:off x="1145978" y="6261840"/>
            <a:ext cx="10366006" cy="6305180"/>
          </a:xfrm>
          <a:prstGeom prst="rect">
            <a:avLst/>
          </a:prstGeo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1"/>
          </p:nvPr>
        </p:nvSpPr>
        <p:spPr>
          <a:xfrm>
            <a:off x="7908435" y="3211048"/>
            <a:ext cx="10222539" cy="630518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
        <p:nvSpPr>
          <p:cNvPr id="10" name="Picture Placeholder 2"/>
          <p:cNvSpPr>
            <a:spLocks noGrp="1"/>
          </p:cNvSpPr>
          <p:nvPr>
            <p:ph type="pic" sz="quarter" idx="11"/>
          </p:nvPr>
        </p:nvSpPr>
        <p:spPr>
          <a:xfrm>
            <a:off x="1842484" y="4732318"/>
            <a:ext cx="6047487" cy="3873736"/>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9171655" y="4732318"/>
            <a:ext cx="6047487" cy="3873736"/>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6500828" y="4732318"/>
            <a:ext cx="6047487" cy="387373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1"/>
          </p:nvPr>
        </p:nvSpPr>
        <p:spPr>
          <a:xfrm>
            <a:off x="385013" y="360948"/>
            <a:ext cx="11622505" cy="13018168"/>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2"/>
          </p:nvPr>
        </p:nvSpPr>
        <p:spPr>
          <a:xfrm>
            <a:off x="12392529" y="360948"/>
            <a:ext cx="11622505" cy="13018168"/>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385013" y="360950"/>
            <a:ext cx="11622505" cy="631658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2392529" y="360950"/>
            <a:ext cx="11622505" cy="631658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385013" y="7062540"/>
            <a:ext cx="11622505" cy="6316580"/>
          </a:xfr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4"/>
          </p:nvPr>
        </p:nvSpPr>
        <p:spPr>
          <a:xfrm>
            <a:off x="12392529" y="7062540"/>
            <a:ext cx="11622505" cy="631658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2"/>
          </p:nvPr>
        </p:nvSpPr>
        <p:spPr>
          <a:xfrm>
            <a:off x="12992388" y="0"/>
            <a:ext cx="11385262" cy="137160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Placeholder-Image">
    <p:spTree>
      <p:nvGrpSpPr>
        <p:cNvPr id="1" name=""/>
        <p:cNvGrpSpPr/>
        <p:nvPr/>
      </p:nvGrpSpPr>
      <p:grpSpPr>
        <a:xfrm>
          <a:off x="0" y="0"/>
          <a:ext cx="0" cy="0"/>
          <a:chOff x="0" y="0"/>
          <a:chExt cx="0" cy="0"/>
        </a:xfrm>
      </p:grpSpPr>
      <p:sp>
        <p:nvSpPr>
          <p:cNvPr id="17" name="Picture Placeholder 2"/>
          <p:cNvSpPr>
            <a:spLocks noGrp="1"/>
          </p:cNvSpPr>
          <p:nvPr>
            <p:ph type="pic" sz="quarter" idx="12"/>
          </p:nvPr>
        </p:nvSpPr>
        <p:spPr>
          <a:xfrm>
            <a:off x="16382571" y="1"/>
            <a:ext cx="7995083" cy="4770782"/>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3"/>
          </p:nvPr>
        </p:nvSpPr>
        <p:spPr>
          <a:xfrm>
            <a:off x="8191285" y="1"/>
            <a:ext cx="7995083" cy="4770782"/>
          </a:xfr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4"/>
          </p:nvPr>
        </p:nvSpPr>
        <p:spPr>
          <a:xfrm>
            <a:off x="1" y="1"/>
            <a:ext cx="7995083" cy="4770782"/>
          </a:xfr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Placeholder-Image">
    <p:spTree>
      <p:nvGrpSpPr>
        <p:cNvPr id="1" name=""/>
        <p:cNvGrpSpPr/>
        <p:nvPr/>
      </p:nvGrpSpPr>
      <p:grpSpPr>
        <a:xfrm>
          <a:off x="0" y="0"/>
          <a:ext cx="0" cy="0"/>
          <a:chOff x="0" y="0"/>
          <a:chExt cx="0" cy="0"/>
        </a:xfrm>
      </p:grpSpPr>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3" y="2"/>
            <a:ext cx="11385260" cy="12245456"/>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2"/>
      </p:bgRef>
    </p:bg>
    <p:spTree>
      <p:nvGrpSpPr>
        <p:cNvPr id="1" name=""/>
        <p:cNvGrpSpPr/>
        <p:nvPr/>
      </p:nvGrpSpPr>
      <p:grpSpPr>
        <a:xfrm>
          <a:off x="0" y="0"/>
          <a:ext cx="0" cy="0"/>
          <a:chOff x="0" y="0"/>
          <a:chExt cx="0" cy="0"/>
        </a:xfrm>
      </p:grpSpPr>
      <p:grpSp>
        <p:nvGrpSpPr>
          <p:cNvPr id="2" name="Рисунок 27">
            <a:extLst>
              <a:ext uri="{FF2B5EF4-FFF2-40B4-BE49-F238E27FC236}">
                <a16:creationId xmlns:a16="http://schemas.microsoft.com/office/drawing/2014/main" xmlns="" id="{FB495233-615C-4837-B934-41CB7B87541B}"/>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3" name="Полилиния: фигура 2">
              <a:extLst>
                <a:ext uri="{FF2B5EF4-FFF2-40B4-BE49-F238E27FC236}">
                  <a16:creationId xmlns:a16="http://schemas.microsoft.com/office/drawing/2014/main" xmlns="" id="{492FACB5-BE01-47BD-9EFE-59022FA8345A}"/>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4" name="Полилиния: фигура 3">
              <a:extLst>
                <a:ext uri="{FF2B5EF4-FFF2-40B4-BE49-F238E27FC236}">
                  <a16:creationId xmlns:a16="http://schemas.microsoft.com/office/drawing/2014/main" xmlns="" id="{147C6B28-0E22-4051-9983-170AE14E1B56}"/>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5" name="Полилиния: фигура 4">
              <a:extLst>
                <a:ext uri="{FF2B5EF4-FFF2-40B4-BE49-F238E27FC236}">
                  <a16:creationId xmlns:a16="http://schemas.microsoft.com/office/drawing/2014/main" xmlns="" id="{0D4B2DDC-A200-46B1-8D02-7DEBA43D17B7}"/>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6" name="Полилиния: фигура 5">
              <a:extLst>
                <a:ext uri="{FF2B5EF4-FFF2-40B4-BE49-F238E27FC236}">
                  <a16:creationId xmlns:a16="http://schemas.microsoft.com/office/drawing/2014/main" xmlns="" id="{0DF5AEAF-14E2-45C5-8B01-62768EC01A4B}"/>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7" name="Полилиния: фигура 6">
              <a:extLst>
                <a:ext uri="{FF2B5EF4-FFF2-40B4-BE49-F238E27FC236}">
                  <a16:creationId xmlns:a16="http://schemas.microsoft.com/office/drawing/2014/main" xmlns="" id="{6A679849-522A-4BD6-81F9-42A0A3A40E4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8" name="Полилиния: фигура 7">
              <a:extLst>
                <a:ext uri="{FF2B5EF4-FFF2-40B4-BE49-F238E27FC236}">
                  <a16:creationId xmlns:a16="http://schemas.microsoft.com/office/drawing/2014/main" xmlns="" id="{1E9C6E18-0F94-489F-8229-BA598B9E4F5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29458154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132897" y="817418"/>
            <a:ext cx="9569739"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6"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6005507"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5" y="0"/>
            <a:ext cx="12188825"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7958031" y="0"/>
            <a:ext cx="8553916"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86694"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4422858"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371207" y="3040380"/>
            <a:ext cx="7635239" cy="7635240"/>
          </a:xfrm>
          <a:prstGeom prst="ellipse">
            <a:avLst/>
          </a:prstGeom>
          <a:solidFill>
            <a:schemeClr val="bg1">
              <a:lumMod val="95000"/>
            </a:schemeClr>
          </a:solidFill>
        </p:spPr>
        <p:txBody>
          <a:bodyPr>
            <a:normAutofit/>
          </a:bodyPr>
          <a:lstStyle>
            <a:lvl1pPr>
              <a:defRPr sz="2000"/>
            </a:lvl1pPr>
          </a:lstStyle>
          <a:p>
            <a:endParaRPr lang="en-US"/>
          </a:p>
        </p:txBody>
      </p:sp>
      <p:sp>
        <p:nvSpPr>
          <p:cNvPr id="9" name="Picture Placeholder 4"/>
          <p:cNvSpPr>
            <a:spLocks noGrp="1"/>
          </p:cNvSpPr>
          <p:nvPr>
            <p:ph type="pic" sz="quarter" idx="11"/>
          </p:nvPr>
        </p:nvSpPr>
        <p:spPr>
          <a:xfrm>
            <a:off x="3616326"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
        <p:nvSpPr>
          <p:cNvPr id="10" name="Picture Placeholder 4"/>
          <p:cNvSpPr>
            <a:spLocks noGrp="1"/>
          </p:cNvSpPr>
          <p:nvPr>
            <p:ph type="pic" sz="quarter" idx="12"/>
          </p:nvPr>
        </p:nvSpPr>
        <p:spPr>
          <a:xfrm>
            <a:off x="15092048"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Macbook Mockup">
    <p:spTree>
      <p:nvGrpSpPr>
        <p:cNvPr id="1" name=""/>
        <p:cNvGrpSpPr/>
        <p:nvPr/>
      </p:nvGrpSpPr>
      <p:grpSpPr>
        <a:xfrm>
          <a:off x="0" y="0"/>
          <a:ext cx="0" cy="0"/>
          <a:chOff x="0" y="0"/>
          <a:chExt cx="0" cy="0"/>
        </a:xfrm>
      </p:grpSpPr>
      <p:sp>
        <p:nvSpPr>
          <p:cNvPr id="14" name="Picture Placeholder 4"/>
          <p:cNvSpPr>
            <a:spLocks noGrp="1"/>
          </p:cNvSpPr>
          <p:nvPr>
            <p:ph type="pic" sz="quarter" idx="11"/>
          </p:nvPr>
        </p:nvSpPr>
        <p:spPr>
          <a:xfrm>
            <a:off x="20389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5" name="Picture Placeholder 4"/>
          <p:cNvSpPr>
            <a:spLocks noGrp="1"/>
          </p:cNvSpPr>
          <p:nvPr>
            <p:ph type="pic" sz="quarter" idx="12"/>
          </p:nvPr>
        </p:nvSpPr>
        <p:spPr>
          <a:xfrm>
            <a:off x="7411086"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6" name="Picture Placeholder 4"/>
          <p:cNvSpPr>
            <a:spLocks noGrp="1"/>
          </p:cNvSpPr>
          <p:nvPr>
            <p:ph type="pic" sz="quarter" idx="13"/>
          </p:nvPr>
        </p:nvSpPr>
        <p:spPr>
          <a:xfrm>
            <a:off x="12783184"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7" name="Picture Placeholder 4"/>
          <p:cNvSpPr>
            <a:spLocks noGrp="1"/>
          </p:cNvSpPr>
          <p:nvPr>
            <p:ph type="pic" sz="quarter" idx="14"/>
          </p:nvPr>
        </p:nvSpPr>
        <p:spPr>
          <a:xfrm>
            <a:off x="181552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9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12188829"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Tree>
    <p:extLst>
      <p:ext uri="{BB962C8B-B14F-4D97-AF65-F5344CB8AC3E}">
        <p14:creationId xmlns:p14="http://schemas.microsoft.com/office/powerpoint/2010/main" val="19111651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4"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Macbook Mockup">
    <p:spTree>
      <p:nvGrpSpPr>
        <p:cNvPr id="1" name=""/>
        <p:cNvGrpSpPr/>
        <p:nvPr/>
      </p:nvGrpSpPr>
      <p:grpSpPr>
        <a:xfrm>
          <a:off x="0" y="0"/>
          <a:ext cx="0" cy="0"/>
          <a:chOff x="0" y="0"/>
          <a:chExt cx="0" cy="0"/>
        </a:xfrm>
      </p:grpSpPr>
      <p:sp>
        <p:nvSpPr>
          <p:cNvPr id="6" name="Picture Placeholder 4"/>
          <p:cNvSpPr>
            <a:spLocks noGrp="1"/>
          </p:cNvSpPr>
          <p:nvPr>
            <p:ph type="pic" sz="quarter" idx="14"/>
          </p:nvPr>
        </p:nvSpPr>
        <p:spPr>
          <a:xfrm>
            <a:off x="1506071"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
        <p:nvSpPr>
          <p:cNvPr id="7" name="Picture Placeholder 4"/>
          <p:cNvSpPr>
            <a:spLocks noGrp="1"/>
          </p:cNvSpPr>
          <p:nvPr>
            <p:ph type="pic" sz="quarter" idx="15"/>
          </p:nvPr>
        </p:nvSpPr>
        <p:spPr>
          <a:xfrm>
            <a:off x="12878587"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4331370"/>
            <a:ext cx="24377650" cy="603985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12973198" y="0"/>
            <a:ext cx="11385260" cy="1371600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5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5" y="8423564"/>
            <a:ext cx="24358455" cy="5292436"/>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6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0"/>
            <a:ext cx="24377650" cy="5664200"/>
          </a:xfrm>
          <a:prstGeom prst="rect">
            <a:avLst/>
          </a:prstGeom>
          <a:solidFill>
            <a:schemeClr val="bg1">
              <a:lumMod val="95000"/>
            </a:schemeClr>
          </a:solidFill>
        </p:spPr>
        <p:txBody>
          <a:bodyPr>
            <a:normAutofit/>
          </a:bodyPr>
          <a:lstStyle>
            <a:lvl1pPr>
              <a:defRPr sz="2000"/>
            </a:lvl1pPr>
          </a:lstStyle>
          <a:p>
            <a:endParaRPr lang="en-US"/>
          </a:p>
        </p:txBody>
      </p:sp>
      <p:sp>
        <p:nvSpPr>
          <p:cNvPr id="6" name="Picture Placeholder 4"/>
          <p:cNvSpPr>
            <a:spLocks noGrp="1"/>
          </p:cNvSpPr>
          <p:nvPr>
            <p:ph type="pic" sz="quarter" idx="11"/>
          </p:nvPr>
        </p:nvSpPr>
        <p:spPr>
          <a:xfrm>
            <a:off x="9598155" y="3070226"/>
            <a:ext cx="5184647" cy="5184648"/>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Macbook Mockup">
    <p:spTree>
      <p:nvGrpSpPr>
        <p:cNvPr id="1" name=""/>
        <p:cNvGrpSpPr/>
        <p:nvPr/>
      </p:nvGrpSpPr>
      <p:grpSpPr>
        <a:xfrm>
          <a:off x="0" y="0"/>
          <a:ext cx="0" cy="0"/>
          <a:chOff x="0" y="0"/>
          <a:chExt cx="0" cy="0"/>
        </a:xfrm>
      </p:grpSpPr>
      <p:sp>
        <p:nvSpPr>
          <p:cNvPr id="10" name="Picture Placeholder 4"/>
          <p:cNvSpPr>
            <a:spLocks noGrp="1"/>
          </p:cNvSpPr>
          <p:nvPr>
            <p:ph type="pic" sz="quarter" idx="16"/>
          </p:nvPr>
        </p:nvSpPr>
        <p:spPr>
          <a:xfrm>
            <a:off x="13184686" y="4120573"/>
            <a:ext cx="10150980" cy="5696018"/>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Macbook Mockup">
    <p:spTree>
      <p:nvGrpSpPr>
        <p:cNvPr id="1" name=""/>
        <p:cNvGrpSpPr/>
        <p:nvPr/>
      </p:nvGrpSpPr>
      <p:grpSpPr>
        <a:xfrm>
          <a:off x="0" y="0"/>
          <a:ext cx="0" cy="0"/>
          <a:chOff x="0" y="0"/>
          <a:chExt cx="0" cy="0"/>
        </a:xfrm>
      </p:grpSpPr>
      <p:sp>
        <p:nvSpPr>
          <p:cNvPr id="13" name="Picture Placeholder 4"/>
          <p:cNvSpPr>
            <a:spLocks noGrp="1"/>
          </p:cNvSpPr>
          <p:nvPr>
            <p:ph type="pic" sz="quarter" idx="16"/>
          </p:nvPr>
        </p:nvSpPr>
        <p:spPr>
          <a:xfrm>
            <a:off x="15741969"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4" name="Picture Placeholder 4"/>
          <p:cNvSpPr>
            <a:spLocks noGrp="1"/>
          </p:cNvSpPr>
          <p:nvPr>
            <p:ph type="pic" sz="quarter" idx="17"/>
          </p:nvPr>
        </p:nvSpPr>
        <p:spPr>
          <a:xfrm>
            <a:off x="860964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5" name="Picture Placeholder 4"/>
          <p:cNvSpPr>
            <a:spLocks noGrp="1"/>
          </p:cNvSpPr>
          <p:nvPr>
            <p:ph type="pic" sz="quarter" idx="18"/>
          </p:nvPr>
        </p:nvSpPr>
        <p:spPr>
          <a:xfrm>
            <a:off x="147732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2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8201603"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3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2143704"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Picture Placeholder 2"/>
          <p:cNvSpPr>
            <a:spLocks noGrp="1"/>
          </p:cNvSpPr>
          <p:nvPr>
            <p:ph type="pic" sz="quarter" idx="10"/>
          </p:nvPr>
        </p:nvSpPr>
        <p:spPr>
          <a:xfrm>
            <a:off x="0" y="3332612"/>
            <a:ext cx="24377650" cy="710619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4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14473650" y="4415247"/>
            <a:ext cx="7498081" cy="4728754"/>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5_Macbook Mockup">
    <p:spTree>
      <p:nvGrpSpPr>
        <p:cNvPr id="1" name=""/>
        <p:cNvGrpSpPr/>
        <p:nvPr/>
      </p:nvGrpSpPr>
      <p:grpSpPr>
        <a:xfrm>
          <a:off x="0" y="0"/>
          <a:ext cx="0" cy="0"/>
          <a:chOff x="0" y="0"/>
          <a:chExt cx="0" cy="0"/>
        </a:xfrm>
      </p:grpSpPr>
      <p:sp>
        <p:nvSpPr>
          <p:cNvPr id="8" name="Picture Placeholder 4"/>
          <p:cNvSpPr>
            <a:spLocks noGrp="1"/>
          </p:cNvSpPr>
          <p:nvPr>
            <p:ph type="pic" sz="quarter" idx="17"/>
          </p:nvPr>
        </p:nvSpPr>
        <p:spPr>
          <a:xfrm>
            <a:off x="6043931"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9" name="Picture Placeholder 4"/>
          <p:cNvSpPr>
            <a:spLocks noGrp="1"/>
          </p:cNvSpPr>
          <p:nvPr>
            <p:ph type="pic" sz="quarter" idx="18"/>
          </p:nvPr>
        </p:nvSpPr>
        <p:spPr>
          <a:xfrm>
            <a:off x="-6245858"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10" name="Picture Placeholder 4"/>
          <p:cNvSpPr>
            <a:spLocks noGrp="1"/>
          </p:cNvSpPr>
          <p:nvPr>
            <p:ph type="pic" sz="quarter" idx="19"/>
          </p:nvPr>
        </p:nvSpPr>
        <p:spPr>
          <a:xfrm>
            <a:off x="18333720"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6_Macbook Mockup">
    <p:spTree>
      <p:nvGrpSpPr>
        <p:cNvPr id="1" name=""/>
        <p:cNvGrpSpPr/>
        <p:nvPr/>
      </p:nvGrpSpPr>
      <p:grpSpPr>
        <a:xfrm>
          <a:off x="0" y="0"/>
          <a:ext cx="0" cy="0"/>
          <a:chOff x="0" y="0"/>
          <a:chExt cx="0" cy="0"/>
        </a:xfrm>
      </p:grpSpPr>
      <p:sp>
        <p:nvSpPr>
          <p:cNvPr id="10" name="Picture Placeholder 4"/>
          <p:cNvSpPr>
            <a:spLocks noGrp="1"/>
          </p:cNvSpPr>
          <p:nvPr>
            <p:ph type="pic" sz="quarter" idx="19"/>
          </p:nvPr>
        </p:nvSpPr>
        <p:spPr>
          <a:xfrm>
            <a:off x="12150729" y="4579555"/>
            <a:ext cx="12226925" cy="6680886"/>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5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579418"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a16="http://schemas.microsoft.com/office/drawing/2014/main" xmlns=""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a16="http://schemas.microsoft.com/office/drawing/2014/main" xmlns=""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a16="http://schemas.microsoft.com/office/drawing/2014/main" xmlns=""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a16="http://schemas.microsoft.com/office/drawing/2014/main" xmlns=""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a16="http://schemas.microsoft.com/office/drawing/2014/main" xmlns=""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a16="http://schemas.microsoft.com/office/drawing/2014/main" xmlns=""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a16="http://schemas.microsoft.com/office/drawing/2014/main" xmlns=""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9647658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63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2454705"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a16="http://schemas.microsoft.com/office/drawing/2014/main" xmlns=""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a16="http://schemas.microsoft.com/office/drawing/2014/main" xmlns=""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a16="http://schemas.microsoft.com/office/drawing/2014/main" xmlns=""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a16="http://schemas.microsoft.com/office/drawing/2014/main" xmlns=""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a16="http://schemas.microsoft.com/office/drawing/2014/main" xmlns=""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a16="http://schemas.microsoft.com/office/drawing/2014/main" xmlns=""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a16="http://schemas.microsoft.com/office/drawing/2014/main" xmlns=""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368476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laceholder-Imag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4275085"/>
            <a:ext cx="24377650" cy="592783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8866913" y="4239494"/>
            <a:ext cx="6650182" cy="792480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6597751" y="4239494"/>
            <a:ext cx="6650182" cy="792480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136077" y="4239494"/>
            <a:ext cx="6650182" cy="79248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Placeholder-Image">
    <p:spTree>
      <p:nvGrpSpPr>
        <p:cNvPr id="1" name=""/>
        <p:cNvGrpSpPr/>
        <p:nvPr/>
      </p:nvGrpSpPr>
      <p:grpSpPr>
        <a:xfrm>
          <a:off x="0" y="0"/>
          <a:ext cx="0" cy="0"/>
          <a:chOff x="0" y="0"/>
          <a:chExt cx="0" cy="0"/>
        </a:xfrm>
      </p:grpSpPr>
      <p:sp>
        <p:nvSpPr>
          <p:cNvPr id="13" name="Picture Placeholder 2"/>
          <p:cNvSpPr>
            <a:spLocks noGrp="1"/>
          </p:cNvSpPr>
          <p:nvPr>
            <p:ph type="pic" sz="quarter" idx="14"/>
          </p:nvPr>
        </p:nvSpPr>
        <p:spPr>
          <a:xfrm>
            <a:off x="1586752" y="4572003"/>
            <a:ext cx="4834941" cy="3630706"/>
          </a:xfr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5"/>
          </p:nvPr>
        </p:nvSpPr>
        <p:spPr>
          <a:xfrm>
            <a:off x="7068032" y="457200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6"/>
          </p:nvPr>
        </p:nvSpPr>
        <p:spPr>
          <a:xfrm>
            <a:off x="12549310" y="45720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7"/>
          </p:nvPr>
        </p:nvSpPr>
        <p:spPr>
          <a:xfrm>
            <a:off x="18030581" y="45720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5_Placeholder-Image">
    <p:spTree>
      <p:nvGrpSpPr>
        <p:cNvPr id="1" name=""/>
        <p:cNvGrpSpPr/>
        <p:nvPr/>
      </p:nvGrpSpPr>
      <p:grpSpPr>
        <a:xfrm>
          <a:off x="0" y="0"/>
          <a:ext cx="0" cy="0"/>
          <a:chOff x="0" y="0"/>
          <a:chExt cx="0" cy="0"/>
        </a:xfrm>
      </p:grpSpPr>
      <p:sp>
        <p:nvSpPr>
          <p:cNvPr id="11" name="Picture Placeholder 2"/>
          <p:cNvSpPr>
            <a:spLocks noGrp="1"/>
          </p:cNvSpPr>
          <p:nvPr>
            <p:ph type="pic" sz="quarter" idx="14"/>
          </p:nvPr>
        </p:nvSpPr>
        <p:spPr>
          <a:xfrm>
            <a:off x="1586753" y="4572002"/>
            <a:ext cx="6527300" cy="4476724"/>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5"/>
          </p:nvPr>
        </p:nvSpPr>
        <p:spPr>
          <a:xfrm>
            <a:off x="8986623" y="4541260"/>
            <a:ext cx="6527300" cy="4476724"/>
          </a:xfrm>
          <a:solidFill>
            <a:schemeClr val="bg1">
              <a:lumMod val="95000"/>
            </a:schemeClr>
          </a:solidFill>
        </p:spPr>
        <p:txBody>
          <a:bodyPr>
            <a:normAutofit/>
          </a:bodyPr>
          <a:lstStyle>
            <a:lvl1pPr>
              <a:defRPr sz="2800"/>
            </a:lvl1pPr>
          </a:lstStyle>
          <a:p>
            <a:endParaRPr lang="en-US"/>
          </a:p>
        </p:txBody>
      </p:sp>
      <p:sp>
        <p:nvSpPr>
          <p:cNvPr id="17" name="Picture Placeholder 2"/>
          <p:cNvSpPr>
            <a:spLocks noGrp="1"/>
          </p:cNvSpPr>
          <p:nvPr>
            <p:ph type="pic" sz="quarter" idx="16"/>
          </p:nvPr>
        </p:nvSpPr>
        <p:spPr>
          <a:xfrm>
            <a:off x="16386489" y="4572002"/>
            <a:ext cx="6527300" cy="447672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6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4"/>
          </p:nvPr>
        </p:nvSpPr>
        <p:spPr>
          <a:xfrm>
            <a:off x="1639008" y="420624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5"/>
          </p:nvPr>
        </p:nvSpPr>
        <p:spPr>
          <a:xfrm>
            <a:off x="1639008" y="82296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6"/>
          </p:nvPr>
        </p:nvSpPr>
        <p:spPr>
          <a:xfrm>
            <a:off x="12601555" y="4206243"/>
            <a:ext cx="4834941" cy="3630706"/>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7"/>
          </p:nvPr>
        </p:nvSpPr>
        <p:spPr>
          <a:xfrm>
            <a:off x="12601555" y="82296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75965"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3"/>
          <p:cNvSpPr>
            <a:spLocks noGrp="1"/>
          </p:cNvSpPr>
          <p:nvPr>
            <p:ph type="title"/>
          </p:nvPr>
        </p:nvSpPr>
        <p:spPr>
          <a:xfrm>
            <a:off x="1676402" y="730253"/>
            <a:ext cx="21024849" cy="2651126"/>
          </a:xfrm>
          <a:prstGeom prst="rect">
            <a:avLst/>
          </a:prstGeom>
        </p:spPr>
        <p:txBody>
          <a:bodyPr vert="horz" lIns="91440" tIns="45720" rIns="91440" bIns="45720" rtlCol="0" anchor="ctr">
            <a:normAutofit/>
          </a:bodyPr>
          <a:lstStyle/>
          <a:p>
            <a:r>
              <a:rPr lang="en-US" dirty="0"/>
              <a:t>Click to edit Master title style</a:t>
            </a:r>
          </a:p>
        </p:txBody>
      </p:sp>
      <p:sp>
        <p:nvSpPr>
          <p:cNvPr id="2" name="Footer Placeholder 1">
            <a:extLst>
              <a:ext uri="{FF2B5EF4-FFF2-40B4-BE49-F238E27FC236}">
                <a16:creationId xmlns:a16="http://schemas.microsoft.com/office/drawing/2014/main" xmlns="" id="{4CDB996A-2D21-C74F-9804-EB393941BC6A}"/>
              </a:ext>
            </a:extLst>
          </p:cNvPr>
          <p:cNvSpPr>
            <a:spLocks noGrp="1"/>
          </p:cNvSpPr>
          <p:nvPr>
            <p:ph type="ftr" sz="quarter" idx="3"/>
          </p:nvPr>
        </p:nvSpPr>
        <p:spPr>
          <a:xfrm>
            <a:off x="1675528" y="12712700"/>
            <a:ext cx="21025723" cy="7302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6">
            <a:extLst>
              <a:ext uri="{FF2B5EF4-FFF2-40B4-BE49-F238E27FC236}">
                <a16:creationId xmlns:a16="http://schemas.microsoft.com/office/drawing/2014/main" xmlns="" id="{ED906471-7CB1-784E-846F-4BAB6157707B}"/>
              </a:ext>
            </a:extLst>
          </p:cNvPr>
          <p:cNvGrpSpPr/>
          <p:nvPr userDrawn="1"/>
        </p:nvGrpSpPr>
        <p:grpSpPr>
          <a:xfrm>
            <a:off x="22178936" y="1007935"/>
            <a:ext cx="1325593" cy="1364892"/>
            <a:chOff x="1756237" y="1446697"/>
            <a:chExt cx="2629559" cy="2707515"/>
          </a:xfrm>
        </p:grpSpPr>
        <p:sp>
          <p:nvSpPr>
            <p:cNvPr id="8" name="Freeform 7">
              <a:extLst>
                <a:ext uri="{FF2B5EF4-FFF2-40B4-BE49-F238E27FC236}">
                  <a16:creationId xmlns:a16="http://schemas.microsoft.com/office/drawing/2014/main" xmlns="" id="{A56B8F51-E9BC-BC45-966F-2AAC835179A4}"/>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36A9E1">
                <a:alpha val="50000"/>
              </a:srgbClr>
            </a:solidFill>
            <a:ln w="11605"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xmlns="" id="{31F0DDB1-6EE9-5849-A3FA-B33C2621A3E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36A9E1">
                <a:alpha val="50000"/>
              </a:srgbClr>
            </a:solidFill>
            <a:ln w="1160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xmlns="" id="{1FCBE769-6636-FB41-B3C4-D416F2DA01E0}"/>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alpha val="50000"/>
              </a:srgbClr>
            </a:solidFill>
            <a:ln w="11605"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xmlns="" id="{192766DD-CE14-114E-996C-458A9F9C0E89}"/>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alpha val="50000"/>
              </a:srgbClr>
            </a:solidFill>
            <a:ln w="1160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xmlns="" id="{447468ED-F514-6444-8C18-E59B7A099D2D}"/>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alpha val="50000"/>
              </a:srgbClr>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877" r:id="rId1"/>
    <p:sldLayoutId id="2147484190" r:id="rId2"/>
    <p:sldLayoutId id="2147483901" r:id="rId3"/>
    <p:sldLayoutId id="2147484113" r:id="rId4"/>
    <p:sldLayoutId id="2147484065" r:id="rId5"/>
    <p:sldLayoutId id="2147484053" r:id="rId6"/>
    <p:sldLayoutId id="2147484067" r:id="rId7"/>
    <p:sldLayoutId id="2147484068" r:id="rId8"/>
    <p:sldLayoutId id="2147484069" r:id="rId9"/>
    <p:sldLayoutId id="2147484072" r:id="rId10"/>
    <p:sldLayoutId id="2147484073" r:id="rId11"/>
    <p:sldLayoutId id="2147484074" r:id="rId12"/>
    <p:sldLayoutId id="2147484075" r:id="rId13"/>
    <p:sldLayoutId id="2147484077" r:id="rId14"/>
    <p:sldLayoutId id="2147484078" r:id="rId15"/>
    <p:sldLayoutId id="2147484086" r:id="rId16"/>
    <p:sldLayoutId id="2147484087" r:id="rId17"/>
    <p:sldLayoutId id="2147484088" r:id="rId18"/>
    <p:sldLayoutId id="2147484081" r:id="rId19"/>
    <p:sldLayoutId id="2147484082" r:id="rId20"/>
    <p:sldLayoutId id="2147484083" r:id="rId21"/>
    <p:sldLayoutId id="2147484084" r:id="rId22"/>
    <p:sldLayoutId id="2147484085" r:id="rId23"/>
    <p:sldLayoutId id="2147484089" r:id="rId24"/>
    <p:sldLayoutId id="2147484092" r:id="rId25"/>
    <p:sldLayoutId id="2147484114" r:id="rId26"/>
    <p:sldLayoutId id="2147484090" r:id="rId27"/>
    <p:sldLayoutId id="2147484091" r:id="rId28"/>
    <p:sldLayoutId id="2147484093" r:id="rId29"/>
    <p:sldLayoutId id="2147484094" r:id="rId30"/>
    <p:sldLayoutId id="2147484095" r:id="rId31"/>
    <p:sldLayoutId id="2147484097" r:id="rId32"/>
    <p:sldLayoutId id="2147484098" r:id="rId33"/>
    <p:sldLayoutId id="2147484099" r:id="rId34"/>
    <p:sldLayoutId id="2147484100" r:id="rId35"/>
    <p:sldLayoutId id="2147484103" r:id="rId36"/>
    <p:sldLayoutId id="2147484104" r:id="rId37"/>
    <p:sldLayoutId id="2147484107" r:id="rId38"/>
    <p:sldLayoutId id="2147484108" r:id="rId39"/>
    <p:sldLayoutId id="2147484109" r:id="rId40"/>
    <p:sldLayoutId id="2147484110" r:id="rId41"/>
    <p:sldLayoutId id="2147484111" r:id="rId42"/>
    <p:sldLayoutId id="2147484165" r:id="rId43"/>
    <p:sldLayoutId id="2147484191" r:id="rId44"/>
  </p:sldLayoutIdLst>
  <p:hf hdr="0" ftr="0" dt="0"/>
  <p:txStyles>
    <p:titleStyle>
      <a:lvl1pPr algn="l" defTabSz="1828434" rtl="0" eaLnBrk="1" latinLnBrk="0" hangingPunct="1">
        <a:lnSpc>
          <a:spcPct val="90000"/>
        </a:lnSpc>
        <a:spcBef>
          <a:spcPct val="0"/>
        </a:spcBef>
        <a:buNone/>
        <a:defRPr lang="en-US" sz="7200" kern="1200">
          <a:solidFill>
            <a:schemeClr val="tx1"/>
          </a:solidFill>
          <a:latin typeface="Montserrat" panose="00000500000000000000" pitchFamily="2" charset="-52"/>
          <a:ea typeface="Montserrat" panose="00000500000000000000" pitchFamily="2" charset="-52"/>
          <a:cs typeface="Montserrat" panose="00000500000000000000" pitchFamily="2" charset="-52"/>
        </a:defRPr>
      </a:lvl1pPr>
    </p:titleStyle>
    <p:bodyStyle>
      <a:lvl1pPr marL="0" indent="0" algn="l" defTabSz="1828434" rtl="0" eaLnBrk="1" latinLnBrk="0" hangingPunct="1">
        <a:lnSpc>
          <a:spcPct val="90000"/>
        </a:lnSpc>
        <a:spcBef>
          <a:spcPts val="2000"/>
        </a:spcBef>
        <a:buFont typeface="Arial" charset="0"/>
        <a:buNone/>
        <a:defRPr lang="en-US" sz="4800" kern="1200" dirty="0" smtClean="0">
          <a:solidFill>
            <a:schemeClr val="tx1"/>
          </a:solidFill>
          <a:effectLst/>
          <a:latin typeface="Montserrat Hairline" charset="0"/>
          <a:ea typeface="Montserrat Hairline" charset="0"/>
          <a:cs typeface="Montserrat Hairline" charset="0"/>
        </a:defRPr>
      </a:lvl1pPr>
      <a:lvl2pPr marL="914218" indent="0" algn="l" defTabSz="1828434" rtl="0" eaLnBrk="1" latinLnBrk="0" hangingPunct="1">
        <a:lnSpc>
          <a:spcPct val="90000"/>
        </a:lnSpc>
        <a:spcBef>
          <a:spcPts val="1000"/>
        </a:spcBef>
        <a:buFont typeface="Arial" charset="0"/>
        <a:buNone/>
        <a:defRPr lang="en-US" sz="4000" kern="1200" dirty="0" smtClean="0">
          <a:solidFill>
            <a:schemeClr val="tx1"/>
          </a:solidFill>
          <a:effectLst/>
          <a:latin typeface="Montserrat Hairline" charset="0"/>
          <a:ea typeface="Montserrat Hairline" charset="0"/>
          <a:cs typeface="Montserrat Hairline" charset="0"/>
        </a:defRPr>
      </a:lvl2pPr>
      <a:lvl3pPr marL="1828434" indent="0" algn="l" defTabSz="1828434" rtl="0" eaLnBrk="1" latinLnBrk="0" hangingPunct="1">
        <a:lnSpc>
          <a:spcPct val="90000"/>
        </a:lnSpc>
        <a:spcBef>
          <a:spcPts val="1000"/>
        </a:spcBef>
        <a:buFont typeface="Arial" charset="0"/>
        <a:buNone/>
        <a:defRPr lang="en-US" sz="3600" kern="1200" dirty="0" smtClean="0">
          <a:solidFill>
            <a:schemeClr val="tx1"/>
          </a:solidFill>
          <a:effectLst/>
          <a:latin typeface="Montserrat Hairline" charset="0"/>
          <a:ea typeface="Montserrat Hairline" charset="0"/>
          <a:cs typeface="Montserrat Hairline" charset="0"/>
        </a:defRPr>
      </a:lvl3pPr>
      <a:lvl4pPr marL="2742652" indent="0" algn="l" defTabSz="1828434" rtl="0" eaLnBrk="1" latinLnBrk="0" hangingPunct="1">
        <a:lnSpc>
          <a:spcPct val="90000"/>
        </a:lnSpc>
        <a:spcBef>
          <a:spcPts val="1000"/>
        </a:spcBef>
        <a:buFont typeface="Arial" charset="0"/>
        <a:buNone/>
        <a:defRPr lang="en-US" sz="3200" kern="1200" dirty="0" smtClean="0">
          <a:solidFill>
            <a:schemeClr val="tx1"/>
          </a:solidFill>
          <a:effectLst/>
          <a:latin typeface="Montserrat Hairline" charset="0"/>
          <a:ea typeface="Montserrat Hairline" charset="0"/>
          <a:cs typeface="Montserrat Hairline" charset="0"/>
        </a:defRPr>
      </a:lvl4pPr>
      <a:lvl5pPr marL="3656868" indent="0" algn="l" defTabSz="1828434" rtl="0" eaLnBrk="1" latinLnBrk="0" hangingPunct="1">
        <a:lnSpc>
          <a:spcPct val="90000"/>
        </a:lnSpc>
        <a:spcBef>
          <a:spcPts val="1000"/>
        </a:spcBef>
        <a:buFont typeface="Arial" charset="0"/>
        <a:buNone/>
        <a:defRPr lang="en-US" sz="3200" kern="1200" dirty="0">
          <a:solidFill>
            <a:schemeClr val="tx1"/>
          </a:solidFill>
          <a:effectLst/>
          <a:latin typeface="Montserrat Hairline" charset="0"/>
          <a:ea typeface="Montserrat Hairline" charset="0"/>
          <a:cs typeface="Montserrat Hairline" charset="0"/>
        </a:defRPr>
      </a:lvl5pPr>
      <a:lvl6pPr marL="5028193"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2"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7"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5"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8"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2"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5" algn="l" defTabSz="1828434" rtl="0" eaLnBrk="1" latinLnBrk="0" hangingPunct="1">
        <a:defRPr sz="3600" kern="1200">
          <a:solidFill>
            <a:schemeClr val="tx1"/>
          </a:solidFill>
          <a:latin typeface="+mn-lt"/>
          <a:ea typeface="+mn-ea"/>
          <a:cs typeface="+mn-cs"/>
        </a:defRPr>
      </a:lvl6pPr>
      <a:lvl7pPr marL="5485304"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Группа 25">
            <a:extLst>
              <a:ext uri="{FF2B5EF4-FFF2-40B4-BE49-F238E27FC236}">
                <a16:creationId xmlns:a16="http://schemas.microsoft.com/office/drawing/2014/main" xmlns="" id="{12B051C4-F9D3-4C6C-8BFE-9A9FEFB622AC}"/>
              </a:ext>
            </a:extLst>
          </p:cNvPr>
          <p:cNvGrpSpPr/>
          <p:nvPr/>
        </p:nvGrpSpPr>
        <p:grpSpPr>
          <a:xfrm>
            <a:off x="-5022" y="0"/>
            <a:ext cx="24382672" cy="15730698"/>
            <a:chOff x="-5022" y="0"/>
            <a:chExt cx="24382672" cy="15730698"/>
          </a:xfrm>
        </p:grpSpPr>
        <p:sp>
          <p:nvSpPr>
            <p:cNvPr id="20" name="Rectangle 3">
              <a:extLst>
                <a:ext uri="{FF2B5EF4-FFF2-40B4-BE49-F238E27FC236}">
                  <a16:creationId xmlns:a16="http://schemas.microsoft.com/office/drawing/2014/main" xmlns="" id="{C40A7197-B914-4BEE-8FC3-EAABC1AAA599}"/>
                </a:ext>
              </a:extLst>
            </p:cNvPr>
            <p:cNvSpPr/>
            <p:nvPr/>
          </p:nvSpPr>
          <p:spPr>
            <a:xfrm>
              <a:off x="0" y="6137279"/>
              <a:ext cx="24377650" cy="7578725"/>
            </a:xfrm>
            <a:prstGeom prst="rect">
              <a:avLst/>
            </a:prstGeom>
            <a:solidFill>
              <a:srgbClr val="36A9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Rectangle 1">
              <a:extLst>
                <a:ext uri="{FF2B5EF4-FFF2-40B4-BE49-F238E27FC236}">
                  <a16:creationId xmlns:a16="http://schemas.microsoft.com/office/drawing/2014/main" xmlns="" id="{765638BD-3331-416A-8288-373731160C8E}"/>
                </a:ext>
              </a:extLst>
            </p:cNvPr>
            <p:cNvSpPr/>
            <p:nvPr/>
          </p:nvSpPr>
          <p:spPr>
            <a:xfrm>
              <a:off x="-5022" y="0"/>
              <a:ext cx="24377650" cy="64976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29" name="Рисунок 27">
              <a:extLst>
                <a:ext uri="{FF2B5EF4-FFF2-40B4-BE49-F238E27FC236}">
                  <a16:creationId xmlns:a16="http://schemas.microsoft.com/office/drawing/2014/main" xmlns="" id="{A0225DAB-5216-4442-9E77-154C3716E156}"/>
                </a:ext>
              </a:extLst>
            </p:cNvPr>
            <p:cNvGrpSpPr/>
            <p:nvPr/>
          </p:nvGrpSpPr>
          <p:grpSpPr>
            <a:xfrm>
              <a:off x="13025778" y="6312804"/>
              <a:ext cx="10514927" cy="9417894"/>
              <a:chOff x="12889056" y="-4546713"/>
              <a:chExt cx="7105756" cy="7410737"/>
            </a:xfrm>
            <a:solidFill>
              <a:schemeClr val="bg1">
                <a:alpha val="6000"/>
              </a:schemeClr>
            </a:solidFill>
          </p:grpSpPr>
          <p:sp>
            <p:nvSpPr>
              <p:cNvPr id="30" name="Полилиния: фигура 29">
                <a:extLst>
                  <a:ext uri="{FF2B5EF4-FFF2-40B4-BE49-F238E27FC236}">
                    <a16:creationId xmlns:a16="http://schemas.microsoft.com/office/drawing/2014/main" xmlns="" id="{EC191E0E-9B90-4288-9105-E8521D964CE6}"/>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a:p>
            </p:txBody>
          </p:sp>
          <p:sp>
            <p:nvSpPr>
              <p:cNvPr id="31" name="Полилиния: фигура 30">
                <a:extLst>
                  <a:ext uri="{FF2B5EF4-FFF2-40B4-BE49-F238E27FC236}">
                    <a16:creationId xmlns:a16="http://schemas.microsoft.com/office/drawing/2014/main" xmlns="" id="{A3F56261-1018-4ED1-9ABE-EFE13ACA0127}"/>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a:p>
            </p:txBody>
          </p:sp>
          <p:sp>
            <p:nvSpPr>
              <p:cNvPr id="32" name="Полилиния: фигура 31">
                <a:extLst>
                  <a:ext uri="{FF2B5EF4-FFF2-40B4-BE49-F238E27FC236}">
                    <a16:creationId xmlns:a16="http://schemas.microsoft.com/office/drawing/2014/main" xmlns="" id="{E3EA128A-8459-4FA0-BF9C-98BC164C5B9F}"/>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a:p>
            </p:txBody>
          </p:sp>
          <p:sp>
            <p:nvSpPr>
              <p:cNvPr id="33" name="Полилиния: фигура 32">
                <a:extLst>
                  <a:ext uri="{FF2B5EF4-FFF2-40B4-BE49-F238E27FC236}">
                    <a16:creationId xmlns:a16="http://schemas.microsoft.com/office/drawing/2014/main" xmlns="" id="{780ADE2E-1852-4B80-A5D7-5107AB60AA45}"/>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a:p>
            </p:txBody>
          </p:sp>
          <p:sp>
            <p:nvSpPr>
              <p:cNvPr id="44" name="Полилиния: фигура 43">
                <a:extLst>
                  <a:ext uri="{FF2B5EF4-FFF2-40B4-BE49-F238E27FC236}">
                    <a16:creationId xmlns:a16="http://schemas.microsoft.com/office/drawing/2014/main" xmlns="" id="{489761DA-32A2-4367-AA5B-86E3B4FF8B5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a:p>
            </p:txBody>
          </p:sp>
          <p:sp>
            <p:nvSpPr>
              <p:cNvPr id="45" name="Полилиния: фигура 44">
                <a:extLst>
                  <a:ext uri="{FF2B5EF4-FFF2-40B4-BE49-F238E27FC236}">
                    <a16:creationId xmlns:a16="http://schemas.microsoft.com/office/drawing/2014/main" xmlns="" id="{F718F9D6-90C4-4B8C-B500-4399C91B322C}"/>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dirty="0"/>
              </a:p>
            </p:txBody>
          </p:sp>
        </p:grpSp>
      </p:grpSp>
      <p:sp>
        <p:nvSpPr>
          <p:cNvPr id="27" name="TextBox 26">
            <a:extLst>
              <a:ext uri="{FF2B5EF4-FFF2-40B4-BE49-F238E27FC236}">
                <a16:creationId xmlns:a16="http://schemas.microsoft.com/office/drawing/2014/main" xmlns="" id="{AEEE9836-8B3D-486F-901E-C36709115058}"/>
              </a:ext>
            </a:extLst>
          </p:cNvPr>
          <p:cNvSpPr txBox="1"/>
          <p:nvPr/>
        </p:nvSpPr>
        <p:spPr>
          <a:xfrm>
            <a:off x="1568706" y="10339863"/>
            <a:ext cx="15567121" cy="774956"/>
          </a:xfrm>
          <a:prstGeom prst="rect">
            <a:avLst/>
          </a:prstGeom>
          <a:noFill/>
        </p:spPr>
        <p:txBody>
          <a:bodyPr wrap="square" lIns="0" tIns="0" rIns="0" bIns="0" rtlCol="0" anchor="ctr">
            <a:spAutoFit/>
          </a:bodyPr>
          <a:lstStyle/>
          <a:p>
            <a:pPr>
              <a:lnSpc>
                <a:spcPts val="5600"/>
              </a:lnSpc>
            </a:pPr>
            <a:r>
              <a:rPr lang="ru-RU" sz="7200" dirty="0"/>
              <a:t>Работа с файловой системой </a:t>
            </a:r>
          </a:p>
        </p:txBody>
      </p:sp>
      <p:sp>
        <p:nvSpPr>
          <p:cNvPr id="17" name="Freeform 16">
            <a:extLst>
              <a:ext uri="{FF2B5EF4-FFF2-40B4-BE49-F238E27FC236}">
                <a16:creationId xmlns:a16="http://schemas.microsoft.com/office/drawing/2014/main" xmlns="" id="{0125F99E-05C0-DB44-B70D-22D69CD2EA26}"/>
              </a:ext>
            </a:extLst>
          </p:cNvPr>
          <p:cNvSpPr/>
          <p:nvPr/>
        </p:nvSpPr>
        <p:spPr>
          <a:xfrm>
            <a:off x="1936229" y="3346307"/>
            <a:ext cx="23270" cy="23270"/>
          </a:xfrm>
          <a:custGeom>
            <a:avLst/>
            <a:gdLst>
              <a:gd name="connsiteX0" fmla="*/ 8726 w 23270"/>
              <a:gd name="connsiteY0" fmla="*/ 8726 h 23270"/>
              <a:gd name="connsiteX1" fmla="*/ 15708 w 23270"/>
              <a:gd name="connsiteY1" fmla="*/ 23852 h 23270"/>
              <a:gd name="connsiteX2" fmla="*/ 8726 w 23270"/>
              <a:gd name="connsiteY2" fmla="*/ 8726 h 23270"/>
            </a:gdLst>
            <a:ahLst/>
            <a:cxnLst>
              <a:cxn ang="0">
                <a:pos x="connsiteX0" y="connsiteY0"/>
              </a:cxn>
              <a:cxn ang="0">
                <a:pos x="connsiteX1" y="connsiteY1"/>
              </a:cxn>
              <a:cxn ang="0">
                <a:pos x="connsiteX2" y="connsiteY2"/>
              </a:cxn>
            </a:cxnLst>
            <a:rect l="l" t="t" r="r" b="b"/>
            <a:pathLst>
              <a:path w="23270" h="23270">
                <a:moveTo>
                  <a:pt x="8726" y="8726"/>
                </a:moveTo>
                <a:cubicBezTo>
                  <a:pt x="12217" y="19198"/>
                  <a:pt x="15708" y="23852"/>
                  <a:pt x="15708" y="23852"/>
                </a:cubicBezTo>
                <a:lnTo>
                  <a:pt x="8726" y="8726"/>
                </a:lnTo>
                <a:close/>
              </a:path>
            </a:pathLst>
          </a:custGeom>
          <a:solidFill>
            <a:srgbClr val="36A9E1"/>
          </a:solidFill>
          <a:ln w="9525" cap="flat">
            <a:noFill/>
            <a:prstDash val="solid"/>
            <a:miter/>
          </a:ln>
        </p:spPr>
        <p:txBody>
          <a:bodyPr rtlCol="0" anchor="ctr"/>
          <a:lstStyle/>
          <a:p>
            <a:endParaRPr lang="en-US" dirty="0"/>
          </a:p>
        </p:txBody>
      </p:sp>
      <p:grpSp>
        <p:nvGrpSpPr>
          <p:cNvPr id="23" name="Group 22">
            <a:extLst>
              <a:ext uri="{FF2B5EF4-FFF2-40B4-BE49-F238E27FC236}">
                <a16:creationId xmlns:a16="http://schemas.microsoft.com/office/drawing/2014/main" xmlns="" id="{52D4322F-9410-6140-80D5-9153300D8859}"/>
              </a:ext>
            </a:extLst>
          </p:cNvPr>
          <p:cNvGrpSpPr/>
          <p:nvPr/>
        </p:nvGrpSpPr>
        <p:grpSpPr>
          <a:xfrm>
            <a:off x="1731451" y="1446697"/>
            <a:ext cx="2267284" cy="2994504"/>
            <a:chOff x="1731450" y="1446697"/>
            <a:chExt cx="2683081" cy="3543666"/>
          </a:xfrm>
        </p:grpSpPr>
        <p:grpSp>
          <p:nvGrpSpPr>
            <p:cNvPr id="22" name="Group 21">
              <a:extLst>
                <a:ext uri="{FF2B5EF4-FFF2-40B4-BE49-F238E27FC236}">
                  <a16:creationId xmlns:a16="http://schemas.microsoft.com/office/drawing/2014/main" xmlns="" id="{6CA84212-EB38-324F-A211-B616EC222EBD}"/>
                </a:ext>
              </a:extLst>
            </p:cNvPr>
            <p:cNvGrpSpPr/>
            <p:nvPr/>
          </p:nvGrpSpPr>
          <p:grpSpPr>
            <a:xfrm>
              <a:off x="1731450" y="4457470"/>
              <a:ext cx="2683081" cy="532893"/>
              <a:chOff x="1731450" y="4457470"/>
              <a:chExt cx="2683081" cy="532893"/>
            </a:xfrm>
          </p:grpSpPr>
          <p:sp>
            <p:nvSpPr>
              <p:cNvPr id="7" name="Freeform 6">
                <a:extLst>
                  <a:ext uri="{FF2B5EF4-FFF2-40B4-BE49-F238E27FC236}">
                    <a16:creationId xmlns:a16="http://schemas.microsoft.com/office/drawing/2014/main" xmlns="" id="{F67B565D-997B-5A48-9EE1-CB9025D8F2C2}"/>
                  </a:ext>
                </a:extLst>
              </p:cNvPr>
              <p:cNvSpPr/>
              <p:nvPr/>
            </p:nvSpPr>
            <p:spPr>
              <a:xfrm>
                <a:off x="1731450" y="4478413"/>
                <a:ext cx="58176" cy="383962"/>
              </a:xfrm>
              <a:custGeom>
                <a:avLst/>
                <a:gdLst>
                  <a:gd name="connsiteX0" fmla="*/ 57594 w 58176"/>
                  <a:gd name="connsiteY0" fmla="*/ 8726 h 383962"/>
                  <a:gd name="connsiteX1" fmla="*/ 57594 w 58176"/>
                  <a:gd name="connsiteY1" fmla="*/ 384544 h 383962"/>
                  <a:gd name="connsiteX2" fmla="*/ 8726 w 58176"/>
                  <a:gd name="connsiteY2" fmla="*/ 384544 h 383962"/>
                  <a:gd name="connsiteX3" fmla="*/ 8726 w 58176"/>
                  <a:gd name="connsiteY3" fmla="*/ 8726 h 383962"/>
                  <a:gd name="connsiteX4" fmla="*/ 57594 w 58176"/>
                  <a:gd name="connsiteY4" fmla="*/ 8726 h 3839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76" h="383962">
                    <a:moveTo>
                      <a:pt x="57594" y="8726"/>
                    </a:moveTo>
                    <a:lnTo>
                      <a:pt x="57594" y="384544"/>
                    </a:lnTo>
                    <a:lnTo>
                      <a:pt x="8726" y="384544"/>
                    </a:lnTo>
                    <a:lnTo>
                      <a:pt x="8726" y="8726"/>
                    </a:lnTo>
                    <a:lnTo>
                      <a:pt x="57594" y="8726"/>
                    </a:lnTo>
                    <a:close/>
                  </a:path>
                </a:pathLst>
              </a:custGeom>
              <a:solidFill>
                <a:srgbClr val="2FAAE1"/>
              </a:solidFill>
              <a:ln w="9525" cap="flat">
                <a:no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xmlns="" id="{7AA1ACD7-37F3-BC42-A9B1-E90E64ECB781}"/>
                  </a:ext>
                </a:extLst>
              </p:cNvPr>
              <p:cNvSpPr/>
              <p:nvPr/>
            </p:nvSpPr>
            <p:spPr>
              <a:xfrm>
                <a:off x="1822204" y="4479577"/>
                <a:ext cx="290880" cy="383962"/>
              </a:xfrm>
              <a:custGeom>
                <a:avLst/>
                <a:gdLst>
                  <a:gd name="connsiteX0" fmla="*/ 122752 w 290880"/>
                  <a:gd name="connsiteY0" fmla="*/ 49450 h 383962"/>
                  <a:gd name="connsiteX1" fmla="*/ 8726 w 290880"/>
                  <a:gd name="connsiteY1" fmla="*/ 49450 h 383962"/>
                  <a:gd name="connsiteX2" fmla="*/ 8726 w 290880"/>
                  <a:gd name="connsiteY2" fmla="*/ 8726 h 383962"/>
                  <a:gd name="connsiteX3" fmla="*/ 286808 w 290880"/>
                  <a:gd name="connsiteY3" fmla="*/ 8726 h 383962"/>
                  <a:gd name="connsiteX4" fmla="*/ 286808 w 290880"/>
                  <a:gd name="connsiteY4" fmla="*/ 49450 h 383962"/>
                  <a:gd name="connsiteX5" fmla="*/ 171619 w 290880"/>
                  <a:gd name="connsiteY5" fmla="*/ 49450 h 383962"/>
                  <a:gd name="connsiteX6" fmla="*/ 171619 w 290880"/>
                  <a:gd name="connsiteY6" fmla="*/ 383381 h 383962"/>
                  <a:gd name="connsiteX7" fmla="*/ 122752 w 290880"/>
                  <a:gd name="connsiteY7" fmla="*/ 383381 h 383962"/>
                  <a:gd name="connsiteX8" fmla="*/ 122752 w 290880"/>
                  <a:gd name="connsiteY8" fmla="*/ 49450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880" h="383962">
                    <a:moveTo>
                      <a:pt x="122752" y="49450"/>
                    </a:moveTo>
                    <a:lnTo>
                      <a:pt x="8726" y="49450"/>
                    </a:lnTo>
                    <a:lnTo>
                      <a:pt x="8726" y="8726"/>
                    </a:lnTo>
                    <a:lnTo>
                      <a:pt x="286808" y="8726"/>
                    </a:lnTo>
                    <a:lnTo>
                      <a:pt x="286808" y="49450"/>
                    </a:lnTo>
                    <a:lnTo>
                      <a:pt x="171619" y="49450"/>
                    </a:lnTo>
                    <a:lnTo>
                      <a:pt x="171619" y="383381"/>
                    </a:lnTo>
                    <a:lnTo>
                      <a:pt x="122752" y="383381"/>
                    </a:lnTo>
                    <a:lnTo>
                      <a:pt x="122752" y="49450"/>
                    </a:lnTo>
                    <a:close/>
                  </a:path>
                </a:pathLst>
              </a:custGeom>
              <a:solidFill>
                <a:srgbClr val="2FAAE1"/>
              </a:solidFill>
              <a:ln w="9525" cap="flat">
                <a:noFill/>
                <a:prstDash val="solid"/>
                <a:miter/>
              </a:ln>
            </p:spPr>
            <p:txBody>
              <a:bodyPr rtlCol="0" anchor="ctr"/>
              <a:lstStyle/>
              <a:p>
                <a:endParaRPr lang="en-US" dirty="0"/>
              </a:p>
            </p:txBody>
          </p:sp>
          <p:sp>
            <p:nvSpPr>
              <p:cNvPr id="9" name="Freeform 8">
                <a:extLst>
                  <a:ext uri="{FF2B5EF4-FFF2-40B4-BE49-F238E27FC236}">
                    <a16:creationId xmlns:a16="http://schemas.microsoft.com/office/drawing/2014/main" xmlns="" id="{1327128A-BACE-BE40-88EB-BAD7B8F1810F}"/>
                  </a:ext>
                </a:extLst>
              </p:cNvPr>
              <p:cNvSpPr/>
              <p:nvPr/>
            </p:nvSpPr>
            <p:spPr>
              <a:xfrm>
                <a:off x="2087487" y="4685520"/>
                <a:ext cx="151258" cy="46541"/>
              </a:xfrm>
              <a:custGeom>
                <a:avLst/>
                <a:gdLst>
                  <a:gd name="connsiteX0" fmla="*/ 146022 w 151257"/>
                  <a:gd name="connsiteY0" fmla="*/ 8726 h 46540"/>
                  <a:gd name="connsiteX1" fmla="*/ 146022 w 151257"/>
                  <a:gd name="connsiteY1" fmla="*/ 44795 h 46540"/>
                  <a:gd name="connsiteX2" fmla="*/ 8726 w 151257"/>
                  <a:gd name="connsiteY2" fmla="*/ 44795 h 46540"/>
                  <a:gd name="connsiteX3" fmla="*/ 8726 w 151257"/>
                  <a:gd name="connsiteY3" fmla="*/ 8726 h 46540"/>
                  <a:gd name="connsiteX4" fmla="*/ 146022 w 151257"/>
                  <a:gd name="connsiteY4" fmla="*/ 8726 h 4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57" h="46540">
                    <a:moveTo>
                      <a:pt x="146022" y="8726"/>
                    </a:moveTo>
                    <a:lnTo>
                      <a:pt x="146022" y="44795"/>
                    </a:lnTo>
                    <a:lnTo>
                      <a:pt x="8726" y="44795"/>
                    </a:lnTo>
                    <a:lnTo>
                      <a:pt x="8726" y="8726"/>
                    </a:lnTo>
                    <a:lnTo>
                      <a:pt x="146022" y="8726"/>
                    </a:lnTo>
                    <a:close/>
                  </a:path>
                </a:pathLst>
              </a:custGeom>
              <a:solidFill>
                <a:srgbClr val="2FAAE1"/>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xmlns="" id="{CDC369D1-E4CD-264E-837C-13EA0D28E756}"/>
                  </a:ext>
                </a:extLst>
              </p:cNvPr>
              <p:cNvSpPr/>
              <p:nvPr/>
            </p:nvSpPr>
            <p:spPr>
              <a:xfrm>
                <a:off x="2252707" y="4477250"/>
                <a:ext cx="325786" cy="383962"/>
              </a:xfrm>
              <a:custGeom>
                <a:avLst/>
                <a:gdLst>
                  <a:gd name="connsiteX0" fmla="*/ 98318 w 325786"/>
                  <a:gd name="connsiteY0" fmla="*/ 267028 h 383962"/>
                  <a:gd name="connsiteX1" fmla="*/ 58758 w 325786"/>
                  <a:gd name="connsiteY1" fmla="*/ 384544 h 383962"/>
                  <a:gd name="connsiteX2" fmla="*/ 8726 w 325786"/>
                  <a:gd name="connsiteY2" fmla="*/ 384544 h 383962"/>
                  <a:gd name="connsiteX3" fmla="*/ 136714 w 325786"/>
                  <a:gd name="connsiteY3" fmla="*/ 8726 h 383962"/>
                  <a:gd name="connsiteX4" fmla="*/ 194890 w 325786"/>
                  <a:gd name="connsiteY4" fmla="*/ 8726 h 383962"/>
                  <a:gd name="connsiteX5" fmla="*/ 322877 w 325786"/>
                  <a:gd name="connsiteY5" fmla="*/ 384544 h 383962"/>
                  <a:gd name="connsiteX6" fmla="*/ 270519 w 325786"/>
                  <a:gd name="connsiteY6" fmla="*/ 384544 h 383962"/>
                  <a:gd name="connsiteX7" fmla="*/ 232123 w 325786"/>
                  <a:gd name="connsiteY7" fmla="*/ 267028 h 383962"/>
                  <a:gd name="connsiteX8" fmla="*/ 98318 w 325786"/>
                  <a:gd name="connsiteY8" fmla="*/ 267028 h 383962"/>
                  <a:gd name="connsiteX9" fmla="*/ 221651 w 325786"/>
                  <a:gd name="connsiteY9" fmla="*/ 229796 h 383962"/>
                  <a:gd name="connsiteX10" fmla="*/ 184418 w 325786"/>
                  <a:gd name="connsiteY10" fmla="*/ 121588 h 383962"/>
                  <a:gd name="connsiteX11" fmla="*/ 164638 w 325786"/>
                  <a:gd name="connsiteY11" fmla="*/ 52940 h 383962"/>
                  <a:gd name="connsiteX12" fmla="*/ 163475 w 325786"/>
                  <a:gd name="connsiteY12" fmla="*/ 52940 h 383962"/>
                  <a:gd name="connsiteX13" fmla="*/ 144858 w 325786"/>
                  <a:gd name="connsiteY13" fmla="*/ 120425 h 383962"/>
                  <a:gd name="connsiteX14" fmla="*/ 107626 w 325786"/>
                  <a:gd name="connsiteY14" fmla="*/ 228632 h 383962"/>
                  <a:gd name="connsiteX15" fmla="*/ 221651 w 325786"/>
                  <a:gd name="connsiteY15" fmla="*/ 228632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5786" h="383962">
                    <a:moveTo>
                      <a:pt x="98318" y="267028"/>
                    </a:moveTo>
                    <a:lnTo>
                      <a:pt x="58758" y="384544"/>
                    </a:lnTo>
                    <a:lnTo>
                      <a:pt x="8726" y="384544"/>
                    </a:lnTo>
                    <a:lnTo>
                      <a:pt x="136714" y="8726"/>
                    </a:lnTo>
                    <a:lnTo>
                      <a:pt x="194890" y="8726"/>
                    </a:lnTo>
                    <a:lnTo>
                      <a:pt x="322877" y="384544"/>
                    </a:lnTo>
                    <a:lnTo>
                      <a:pt x="270519" y="384544"/>
                    </a:lnTo>
                    <a:lnTo>
                      <a:pt x="232123" y="267028"/>
                    </a:lnTo>
                    <a:lnTo>
                      <a:pt x="98318" y="267028"/>
                    </a:lnTo>
                    <a:close/>
                    <a:moveTo>
                      <a:pt x="221651" y="229796"/>
                    </a:moveTo>
                    <a:lnTo>
                      <a:pt x="184418" y="121588"/>
                    </a:lnTo>
                    <a:cubicBezTo>
                      <a:pt x="176274" y="97154"/>
                      <a:pt x="170456" y="75047"/>
                      <a:pt x="164638" y="52940"/>
                    </a:cubicBezTo>
                    <a:lnTo>
                      <a:pt x="163475" y="52940"/>
                    </a:lnTo>
                    <a:cubicBezTo>
                      <a:pt x="157657" y="75047"/>
                      <a:pt x="151840" y="98318"/>
                      <a:pt x="144858" y="120425"/>
                    </a:cubicBezTo>
                    <a:lnTo>
                      <a:pt x="107626" y="228632"/>
                    </a:lnTo>
                    <a:lnTo>
                      <a:pt x="221651" y="228632"/>
                    </a:lnTo>
                    <a:close/>
                  </a:path>
                </a:pathLst>
              </a:custGeom>
              <a:solidFill>
                <a:srgbClr val="2FAAE1"/>
              </a:solidFill>
              <a:ln w="9525" cap="flat">
                <a:noFill/>
                <a:prstDash val="solid"/>
                <a:miter/>
              </a:ln>
            </p:spPr>
            <p:txBody>
              <a:bodyPr rtlCol="0" anchor="ctr"/>
              <a:lstStyle/>
              <a:p>
                <a:endParaRPr lang="en-US" dirty="0"/>
              </a:p>
            </p:txBody>
          </p:sp>
          <p:sp>
            <p:nvSpPr>
              <p:cNvPr id="11" name="Freeform 10">
                <a:extLst>
                  <a:ext uri="{FF2B5EF4-FFF2-40B4-BE49-F238E27FC236}">
                    <a16:creationId xmlns:a16="http://schemas.microsoft.com/office/drawing/2014/main" xmlns="" id="{AD64B659-292C-6344-A0A8-CDE0CCA39360}"/>
                  </a:ext>
                </a:extLst>
              </p:cNvPr>
              <p:cNvSpPr/>
              <p:nvPr/>
            </p:nvSpPr>
            <p:spPr>
              <a:xfrm>
                <a:off x="2594783" y="4578476"/>
                <a:ext cx="221069" cy="290880"/>
              </a:xfrm>
              <a:custGeom>
                <a:avLst/>
                <a:gdLst>
                  <a:gd name="connsiteX0" fmla="*/ 220487 w 221069"/>
                  <a:gd name="connsiteY0" fmla="*/ 274009 h 290880"/>
                  <a:gd name="connsiteX1" fmla="*/ 142531 w 221069"/>
                  <a:gd name="connsiteY1" fmla="*/ 289135 h 290880"/>
                  <a:gd name="connsiteX2" fmla="*/ 8726 w 221069"/>
                  <a:gd name="connsiteY2" fmla="*/ 151839 h 290880"/>
                  <a:gd name="connsiteX3" fmla="*/ 153003 w 221069"/>
                  <a:gd name="connsiteY3" fmla="*/ 8726 h 290880"/>
                  <a:gd name="connsiteX4" fmla="*/ 220487 w 221069"/>
                  <a:gd name="connsiteY4" fmla="*/ 22689 h 290880"/>
                  <a:gd name="connsiteX5" fmla="*/ 208852 w 221069"/>
                  <a:gd name="connsiteY5" fmla="*/ 61085 h 290880"/>
                  <a:gd name="connsiteX6" fmla="*/ 151840 w 221069"/>
                  <a:gd name="connsiteY6" fmla="*/ 48286 h 290880"/>
                  <a:gd name="connsiteX7" fmla="*/ 56431 w 221069"/>
                  <a:gd name="connsiteY7" fmla="*/ 150676 h 290880"/>
                  <a:gd name="connsiteX8" fmla="*/ 149513 w 221069"/>
                  <a:gd name="connsiteY8" fmla="*/ 251902 h 290880"/>
                  <a:gd name="connsiteX9" fmla="*/ 210016 w 221069"/>
                  <a:gd name="connsiteY9" fmla="*/ 239104 h 290880"/>
                  <a:gd name="connsiteX10" fmla="*/ 220487 w 221069"/>
                  <a:gd name="connsiteY10" fmla="*/ 274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1069" h="290880">
                    <a:moveTo>
                      <a:pt x="220487" y="274009"/>
                    </a:moveTo>
                    <a:cubicBezTo>
                      <a:pt x="207689" y="280990"/>
                      <a:pt x="179764" y="289135"/>
                      <a:pt x="142531" y="289135"/>
                    </a:cubicBezTo>
                    <a:cubicBezTo>
                      <a:pt x="61085" y="289135"/>
                      <a:pt x="8726" y="234450"/>
                      <a:pt x="8726" y="151839"/>
                    </a:cubicBezTo>
                    <a:cubicBezTo>
                      <a:pt x="8726" y="69230"/>
                      <a:pt x="65739" y="8726"/>
                      <a:pt x="153003" y="8726"/>
                    </a:cubicBezTo>
                    <a:cubicBezTo>
                      <a:pt x="182091" y="8726"/>
                      <a:pt x="207689" y="15708"/>
                      <a:pt x="220487" y="22689"/>
                    </a:cubicBezTo>
                    <a:lnTo>
                      <a:pt x="208852" y="61085"/>
                    </a:lnTo>
                    <a:cubicBezTo>
                      <a:pt x="197217" y="54104"/>
                      <a:pt x="178601" y="48286"/>
                      <a:pt x="151840" y="48286"/>
                    </a:cubicBezTo>
                    <a:cubicBezTo>
                      <a:pt x="90173" y="48286"/>
                      <a:pt x="56431" y="93663"/>
                      <a:pt x="56431" y="150676"/>
                    </a:cubicBezTo>
                    <a:cubicBezTo>
                      <a:pt x="56431" y="213506"/>
                      <a:pt x="95991" y="251902"/>
                      <a:pt x="149513" y="251902"/>
                    </a:cubicBezTo>
                    <a:cubicBezTo>
                      <a:pt x="177437" y="251902"/>
                      <a:pt x="196054" y="244921"/>
                      <a:pt x="210016" y="239104"/>
                    </a:cubicBezTo>
                    <a:lnTo>
                      <a:pt x="220487" y="274009"/>
                    </a:lnTo>
                    <a:close/>
                  </a:path>
                </a:pathLst>
              </a:custGeom>
              <a:solidFill>
                <a:srgbClr val="2FAAE1"/>
              </a:solidFill>
              <a:ln w="9525" cap="flat">
                <a:noFill/>
                <a:prstDash val="solid"/>
                <a:miter/>
              </a:ln>
            </p:spPr>
            <p:txBody>
              <a:bodyPr rtlCol="0" anchor="ctr"/>
              <a:lstStyle/>
              <a:p>
                <a:endParaRPr lang="en-US" dirty="0"/>
              </a:p>
            </p:txBody>
          </p:sp>
          <p:sp>
            <p:nvSpPr>
              <p:cNvPr id="12" name="Freeform 11">
                <a:extLst>
                  <a:ext uri="{FF2B5EF4-FFF2-40B4-BE49-F238E27FC236}">
                    <a16:creationId xmlns:a16="http://schemas.microsoft.com/office/drawing/2014/main" xmlns="" id="{670EFE73-5E7A-504B-AAB5-652E9D7C567B}"/>
                  </a:ext>
                </a:extLst>
              </p:cNvPr>
              <p:cNvSpPr/>
              <p:nvPr/>
            </p:nvSpPr>
            <p:spPr>
              <a:xfrm>
                <a:off x="2843776" y="4576149"/>
                <a:ext cx="221069" cy="290880"/>
              </a:xfrm>
              <a:custGeom>
                <a:avLst/>
                <a:gdLst>
                  <a:gd name="connsiteX0" fmla="*/ 178601 w 221069"/>
                  <a:gd name="connsiteY0" fmla="*/ 286808 h 290880"/>
                  <a:gd name="connsiteX1" fmla="*/ 175110 w 221069"/>
                  <a:gd name="connsiteY1" fmla="*/ 253066 h 290880"/>
                  <a:gd name="connsiteX2" fmla="*/ 173947 w 221069"/>
                  <a:gd name="connsiteY2" fmla="*/ 253066 h 290880"/>
                  <a:gd name="connsiteX3" fmla="*/ 91336 w 221069"/>
                  <a:gd name="connsiteY3" fmla="*/ 292626 h 290880"/>
                  <a:gd name="connsiteX4" fmla="*/ 8726 w 221069"/>
                  <a:gd name="connsiteY4" fmla="*/ 214670 h 290880"/>
                  <a:gd name="connsiteX5" fmla="*/ 170456 w 221069"/>
                  <a:gd name="connsiteY5" fmla="*/ 114607 h 290880"/>
                  <a:gd name="connsiteX6" fmla="*/ 170456 w 221069"/>
                  <a:gd name="connsiteY6" fmla="*/ 108789 h 290880"/>
                  <a:gd name="connsiteX7" fmla="*/ 108789 w 221069"/>
                  <a:gd name="connsiteY7" fmla="*/ 45959 h 290880"/>
                  <a:gd name="connsiteX8" fmla="*/ 38978 w 221069"/>
                  <a:gd name="connsiteY8" fmla="*/ 65739 h 290880"/>
                  <a:gd name="connsiteX9" fmla="*/ 27343 w 221069"/>
                  <a:gd name="connsiteY9" fmla="*/ 33160 h 290880"/>
                  <a:gd name="connsiteX10" fmla="*/ 115770 w 221069"/>
                  <a:gd name="connsiteY10" fmla="*/ 8726 h 290880"/>
                  <a:gd name="connsiteX11" fmla="*/ 218160 w 221069"/>
                  <a:gd name="connsiteY11" fmla="*/ 119261 h 290880"/>
                  <a:gd name="connsiteX12" fmla="*/ 218160 w 221069"/>
                  <a:gd name="connsiteY12" fmla="*/ 220488 h 290880"/>
                  <a:gd name="connsiteX13" fmla="*/ 222814 w 221069"/>
                  <a:gd name="connsiteY13" fmla="*/ 284481 h 290880"/>
                  <a:gd name="connsiteX14" fmla="*/ 178601 w 221069"/>
                  <a:gd name="connsiteY14" fmla="*/ 284481 h 290880"/>
                  <a:gd name="connsiteX15" fmla="*/ 170456 w 221069"/>
                  <a:gd name="connsiteY15" fmla="*/ 149513 h 290880"/>
                  <a:gd name="connsiteX16" fmla="*/ 56431 w 221069"/>
                  <a:gd name="connsiteY16" fmla="*/ 210016 h 290880"/>
                  <a:gd name="connsiteX17" fmla="*/ 102972 w 221069"/>
                  <a:gd name="connsiteY17" fmla="*/ 256557 h 290880"/>
                  <a:gd name="connsiteX18" fmla="*/ 168129 w 221069"/>
                  <a:gd name="connsiteY18" fmla="*/ 211179 h 290880"/>
                  <a:gd name="connsiteX19" fmla="*/ 170456 w 221069"/>
                  <a:gd name="connsiteY19" fmla="*/ 196053 h 290880"/>
                  <a:gd name="connsiteX20" fmla="*/ 170456 w 221069"/>
                  <a:gd name="connsiteY20" fmla="*/ 149513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1069" h="290880">
                    <a:moveTo>
                      <a:pt x="178601" y="286808"/>
                    </a:moveTo>
                    <a:lnTo>
                      <a:pt x="175110" y="253066"/>
                    </a:lnTo>
                    <a:lnTo>
                      <a:pt x="173947" y="253066"/>
                    </a:lnTo>
                    <a:cubicBezTo>
                      <a:pt x="158821" y="274010"/>
                      <a:pt x="129733" y="292626"/>
                      <a:pt x="91336" y="292626"/>
                    </a:cubicBezTo>
                    <a:cubicBezTo>
                      <a:pt x="36651" y="292626"/>
                      <a:pt x="8726" y="254230"/>
                      <a:pt x="8726" y="214670"/>
                    </a:cubicBezTo>
                    <a:cubicBezTo>
                      <a:pt x="8726" y="149513"/>
                      <a:pt x="66903" y="113443"/>
                      <a:pt x="170456" y="114607"/>
                    </a:cubicBezTo>
                    <a:lnTo>
                      <a:pt x="170456" y="108789"/>
                    </a:lnTo>
                    <a:cubicBezTo>
                      <a:pt x="170456" y="86683"/>
                      <a:pt x="164638" y="45959"/>
                      <a:pt x="108789" y="45959"/>
                    </a:cubicBezTo>
                    <a:cubicBezTo>
                      <a:pt x="83192" y="45959"/>
                      <a:pt x="57594" y="54104"/>
                      <a:pt x="38978" y="65739"/>
                    </a:cubicBezTo>
                    <a:lnTo>
                      <a:pt x="27343" y="33160"/>
                    </a:lnTo>
                    <a:cubicBezTo>
                      <a:pt x="49450" y="19198"/>
                      <a:pt x="82028" y="8726"/>
                      <a:pt x="115770" y="8726"/>
                    </a:cubicBezTo>
                    <a:cubicBezTo>
                      <a:pt x="198381" y="8726"/>
                      <a:pt x="218160" y="64576"/>
                      <a:pt x="218160" y="119261"/>
                    </a:cubicBezTo>
                    <a:lnTo>
                      <a:pt x="218160" y="220488"/>
                    </a:lnTo>
                    <a:cubicBezTo>
                      <a:pt x="218160" y="243758"/>
                      <a:pt x="219324" y="267028"/>
                      <a:pt x="222814" y="284481"/>
                    </a:cubicBezTo>
                    <a:lnTo>
                      <a:pt x="178601" y="284481"/>
                    </a:lnTo>
                    <a:close/>
                    <a:moveTo>
                      <a:pt x="170456" y="149513"/>
                    </a:moveTo>
                    <a:cubicBezTo>
                      <a:pt x="116934" y="148349"/>
                      <a:pt x="56431" y="157657"/>
                      <a:pt x="56431" y="210016"/>
                    </a:cubicBezTo>
                    <a:cubicBezTo>
                      <a:pt x="56431" y="241431"/>
                      <a:pt x="77374" y="256557"/>
                      <a:pt x="102972" y="256557"/>
                    </a:cubicBezTo>
                    <a:cubicBezTo>
                      <a:pt x="137877" y="256557"/>
                      <a:pt x="159984" y="234450"/>
                      <a:pt x="168129" y="211179"/>
                    </a:cubicBezTo>
                    <a:cubicBezTo>
                      <a:pt x="169292" y="206525"/>
                      <a:pt x="170456" y="200708"/>
                      <a:pt x="170456" y="196053"/>
                    </a:cubicBezTo>
                    <a:lnTo>
                      <a:pt x="170456" y="149513"/>
                    </a:lnTo>
                    <a:close/>
                  </a:path>
                </a:pathLst>
              </a:custGeom>
              <a:solidFill>
                <a:srgbClr val="2FAAE1"/>
              </a:solidFill>
              <a:ln w="9525" cap="flat">
                <a:noFill/>
                <a:prstDash val="solid"/>
                <a:miter/>
              </a:ln>
            </p:spPr>
            <p:txBody>
              <a:bodyPr rtlCol="0" anchor="ctr"/>
              <a:lstStyle/>
              <a:p>
                <a:endParaRPr lang="en-US" dirty="0"/>
              </a:p>
            </p:txBody>
          </p:sp>
          <p:sp>
            <p:nvSpPr>
              <p:cNvPr id="13" name="Freeform 12">
                <a:extLst>
                  <a:ext uri="{FF2B5EF4-FFF2-40B4-BE49-F238E27FC236}">
                    <a16:creationId xmlns:a16="http://schemas.microsoft.com/office/drawing/2014/main" xmlns="" id="{AFCCAD3E-FD46-6A4F-8631-86894650B60D}"/>
                  </a:ext>
                </a:extLst>
              </p:cNvPr>
              <p:cNvSpPr/>
              <p:nvPr/>
            </p:nvSpPr>
            <p:spPr>
              <a:xfrm>
                <a:off x="3112550" y="4457470"/>
                <a:ext cx="267610" cy="418868"/>
              </a:xfrm>
              <a:custGeom>
                <a:avLst/>
                <a:gdLst>
                  <a:gd name="connsiteX0" fmla="*/ 261211 w 267610"/>
                  <a:gd name="connsiteY0" fmla="*/ 9890 h 418867"/>
                  <a:gd name="connsiteX1" fmla="*/ 261211 w 267610"/>
                  <a:gd name="connsiteY1" fmla="*/ 335676 h 418867"/>
                  <a:gd name="connsiteX2" fmla="*/ 263538 w 267610"/>
                  <a:gd name="connsiteY2" fmla="*/ 405487 h 418867"/>
                  <a:gd name="connsiteX3" fmla="*/ 219324 w 267610"/>
                  <a:gd name="connsiteY3" fmla="*/ 405487 h 418867"/>
                  <a:gd name="connsiteX4" fmla="*/ 216997 w 267610"/>
                  <a:gd name="connsiteY4" fmla="*/ 358947 h 418867"/>
                  <a:gd name="connsiteX5" fmla="*/ 215833 w 267610"/>
                  <a:gd name="connsiteY5" fmla="*/ 358947 h 418867"/>
                  <a:gd name="connsiteX6" fmla="*/ 123915 w 267610"/>
                  <a:gd name="connsiteY6" fmla="*/ 411305 h 418867"/>
                  <a:gd name="connsiteX7" fmla="*/ 8726 w 267610"/>
                  <a:gd name="connsiteY7" fmla="*/ 274009 h 418867"/>
                  <a:gd name="connsiteX8" fmla="*/ 129733 w 267610"/>
                  <a:gd name="connsiteY8" fmla="*/ 128569 h 418867"/>
                  <a:gd name="connsiteX9" fmla="*/ 211179 w 267610"/>
                  <a:gd name="connsiteY9" fmla="*/ 169292 h 418867"/>
                  <a:gd name="connsiteX10" fmla="*/ 212343 w 267610"/>
                  <a:gd name="connsiteY10" fmla="*/ 169292 h 418867"/>
                  <a:gd name="connsiteX11" fmla="*/ 212343 w 267610"/>
                  <a:gd name="connsiteY11" fmla="*/ 8726 h 418867"/>
                  <a:gd name="connsiteX12" fmla="*/ 261211 w 267610"/>
                  <a:gd name="connsiteY12" fmla="*/ 8726 h 418867"/>
                  <a:gd name="connsiteX13" fmla="*/ 212343 w 267610"/>
                  <a:gd name="connsiteY13" fmla="*/ 244921 h 418867"/>
                  <a:gd name="connsiteX14" fmla="*/ 210016 w 267610"/>
                  <a:gd name="connsiteY14" fmla="*/ 223978 h 418867"/>
                  <a:gd name="connsiteX15" fmla="*/ 139041 w 267610"/>
                  <a:gd name="connsiteY15" fmla="*/ 166965 h 418867"/>
                  <a:gd name="connsiteX16" fmla="*/ 58758 w 267610"/>
                  <a:gd name="connsiteY16" fmla="*/ 271682 h 418867"/>
                  <a:gd name="connsiteX17" fmla="*/ 137877 w 267610"/>
                  <a:gd name="connsiteY17" fmla="*/ 371745 h 418867"/>
                  <a:gd name="connsiteX18" fmla="*/ 210016 w 267610"/>
                  <a:gd name="connsiteY18" fmla="*/ 313569 h 418867"/>
                  <a:gd name="connsiteX19" fmla="*/ 212343 w 267610"/>
                  <a:gd name="connsiteY19" fmla="*/ 292626 h 418867"/>
                  <a:gd name="connsiteX20" fmla="*/ 212343 w 267610"/>
                  <a:gd name="connsiteY20" fmla="*/ 244921 h 41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7610" h="418867">
                    <a:moveTo>
                      <a:pt x="261211" y="9890"/>
                    </a:moveTo>
                    <a:lnTo>
                      <a:pt x="261211" y="335676"/>
                    </a:lnTo>
                    <a:cubicBezTo>
                      <a:pt x="261211" y="360110"/>
                      <a:pt x="261211" y="386871"/>
                      <a:pt x="263538" y="405487"/>
                    </a:cubicBezTo>
                    <a:lnTo>
                      <a:pt x="219324" y="405487"/>
                    </a:lnTo>
                    <a:lnTo>
                      <a:pt x="216997" y="358947"/>
                    </a:lnTo>
                    <a:lnTo>
                      <a:pt x="215833" y="358947"/>
                    </a:lnTo>
                    <a:cubicBezTo>
                      <a:pt x="200708" y="389198"/>
                      <a:pt x="168129" y="411305"/>
                      <a:pt x="123915" y="411305"/>
                    </a:cubicBezTo>
                    <a:cubicBezTo>
                      <a:pt x="58758" y="411305"/>
                      <a:pt x="8726" y="356619"/>
                      <a:pt x="8726" y="274009"/>
                    </a:cubicBezTo>
                    <a:cubicBezTo>
                      <a:pt x="8726" y="184418"/>
                      <a:pt x="63412" y="128569"/>
                      <a:pt x="129733" y="128569"/>
                    </a:cubicBezTo>
                    <a:cubicBezTo>
                      <a:pt x="170456" y="128569"/>
                      <a:pt x="198381" y="148349"/>
                      <a:pt x="211179" y="169292"/>
                    </a:cubicBezTo>
                    <a:lnTo>
                      <a:pt x="212343" y="169292"/>
                    </a:lnTo>
                    <a:lnTo>
                      <a:pt x="212343" y="8726"/>
                    </a:lnTo>
                    <a:lnTo>
                      <a:pt x="261211" y="8726"/>
                    </a:lnTo>
                    <a:close/>
                    <a:moveTo>
                      <a:pt x="212343" y="244921"/>
                    </a:moveTo>
                    <a:cubicBezTo>
                      <a:pt x="212343" y="239104"/>
                      <a:pt x="212343" y="230959"/>
                      <a:pt x="210016" y="223978"/>
                    </a:cubicBezTo>
                    <a:cubicBezTo>
                      <a:pt x="203035" y="192563"/>
                      <a:pt x="176274" y="166965"/>
                      <a:pt x="139041" y="166965"/>
                    </a:cubicBezTo>
                    <a:cubicBezTo>
                      <a:pt x="87846" y="166965"/>
                      <a:pt x="58758" y="211179"/>
                      <a:pt x="58758" y="271682"/>
                    </a:cubicBezTo>
                    <a:cubicBezTo>
                      <a:pt x="58758" y="326368"/>
                      <a:pt x="85519" y="371745"/>
                      <a:pt x="137877" y="371745"/>
                    </a:cubicBezTo>
                    <a:cubicBezTo>
                      <a:pt x="170456" y="371745"/>
                      <a:pt x="200708" y="349638"/>
                      <a:pt x="210016" y="313569"/>
                    </a:cubicBezTo>
                    <a:cubicBezTo>
                      <a:pt x="211179" y="306588"/>
                      <a:pt x="212343" y="299607"/>
                      <a:pt x="212343" y="292626"/>
                    </a:cubicBezTo>
                    <a:lnTo>
                      <a:pt x="212343" y="244921"/>
                    </a:lnTo>
                    <a:close/>
                  </a:path>
                </a:pathLst>
              </a:custGeom>
              <a:solidFill>
                <a:srgbClr val="2FAAE1"/>
              </a:solidFill>
              <a:ln w="9525" cap="flat">
                <a:no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xmlns="" id="{93DF86DF-9FED-E943-AAE1-C0B1BDC95732}"/>
                  </a:ext>
                </a:extLst>
              </p:cNvPr>
              <p:cNvSpPr/>
              <p:nvPr/>
            </p:nvSpPr>
            <p:spPr>
              <a:xfrm>
                <a:off x="3426701" y="4577313"/>
                <a:ext cx="255975" cy="290880"/>
              </a:xfrm>
              <a:custGeom>
                <a:avLst/>
                <a:gdLst>
                  <a:gd name="connsiteX0" fmla="*/ 55267 w 255974"/>
                  <a:gd name="connsiteY0" fmla="*/ 159984 h 290880"/>
                  <a:gd name="connsiteX1" fmla="*/ 148349 w 255974"/>
                  <a:gd name="connsiteY1" fmla="*/ 253066 h 290880"/>
                  <a:gd name="connsiteX2" fmla="*/ 222815 w 255974"/>
                  <a:gd name="connsiteY2" fmla="*/ 239104 h 290880"/>
                  <a:gd name="connsiteX3" fmla="*/ 230959 w 255974"/>
                  <a:gd name="connsiteY3" fmla="*/ 274010 h 290880"/>
                  <a:gd name="connsiteX4" fmla="*/ 141368 w 255974"/>
                  <a:gd name="connsiteY4" fmla="*/ 290299 h 290880"/>
                  <a:gd name="connsiteX5" fmla="*/ 8726 w 255974"/>
                  <a:gd name="connsiteY5" fmla="*/ 154167 h 290880"/>
                  <a:gd name="connsiteX6" fmla="*/ 135550 w 255974"/>
                  <a:gd name="connsiteY6" fmla="*/ 8726 h 290880"/>
                  <a:gd name="connsiteX7" fmla="*/ 247248 w 255974"/>
                  <a:gd name="connsiteY7" fmla="*/ 135550 h 290880"/>
                  <a:gd name="connsiteX8" fmla="*/ 246085 w 255974"/>
                  <a:gd name="connsiteY8" fmla="*/ 158821 h 290880"/>
                  <a:gd name="connsiteX9" fmla="*/ 55267 w 255974"/>
                  <a:gd name="connsiteY9" fmla="*/ 158821 h 290880"/>
                  <a:gd name="connsiteX10" fmla="*/ 199544 w 255974"/>
                  <a:gd name="connsiteY10" fmla="*/ 123915 h 290880"/>
                  <a:gd name="connsiteX11" fmla="*/ 132060 w 255974"/>
                  <a:gd name="connsiteY11" fmla="*/ 44796 h 290880"/>
                  <a:gd name="connsiteX12" fmla="*/ 56431 w 255974"/>
                  <a:gd name="connsiteY12" fmla="*/ 123915 h 290880"/>
                  <a:gd name="connsiteX13" fmla="*/ 199544 w 255974"/>
                  <a:gd name="connsiteY13" fmla="*/ 123915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5974" h="290880">
                    <a:moveTo>
                      <a:pt x="55267" y="159984"/>
                    </a:moveTo>
                    <a:cubicBezTo>
                      <a:pt x="56431" y="226305"/>
                      <a:pt x="98318" y="253066"/>
                      <a:pt x="148349" y="253066"/>
                    </a:cubicBezTo>
                    <a:cubicBezTo>
                      <a:pt x="183255" y="253066"/>
                      <a:pt x="204198" y="247248"/>
                      <a:pt x="222815" y="239104"/>
                    </a:cubicBezTo>
                    <a:lnTo>
                      <a:pt x="230959" y="274010"/>
                    </a:lnTo>
                    <a:cubicBezTo>
                      <a:pt x="213506" y="282154"/>
                      <a:pt x="184418" y="290299"/>
                      <a:pt x="141368" y="290299"/>
                    </a:cubicBezTo>
                    <a:cubicBezTo>
                      <a:pt x="58758" y="290299"/>
                      <a:pt x="8726" y="235613"/>
                      <a:pt x="8726" y="154167"/>
                    </a:cubicBezTo>
                    <a:cubicBezTo>
                      <a:pt x="8726" y="72720"/>
                      <a:pt x="56431" y="8726"/>
                      <a:pt x="135550" y="8726"/>
                    </a:cubicBezTo>
                    <a:cubicBezTo>
                      <a:pt x="223978" y="8726"/>
                      <a:pt x="247248" y="86683"/>
                      <a:pt x="247248" y="135550"/>
                    </a:cubicBezTo>
                    <a:cubicBezTo>
                      <a:pt x="247248" y="146022"/>
                      <a:pt x="246085" y="153003"/>
                      <a:pt x="246085" y="158821"/>
                    </a:cubicBezTo>
                    <a:lnTo>
                      <a:pt x="55267" y="158821"/>
                    </a:lnTo>
                    <a:close/>
                    <a:moveTo>
                      <a:pt x="199544" y="123915"/>
                    </a:moveTo>
                    <a:cubicBezTo>
                      <a:pt x="200708" y="92500"/>
                      <a:pt x="186745" y="44796"/>
                      <a:pt x="132060" y="44796"/>
                    </a:cubicBezTo>
                    <a:cubicBezTo>
                      <a:pt x="82028" y="44796"/>
                      <a:pt x="61085" y="90173"/>
                      <a:pt x="56431" y="123915"/>
                    </a:cubicBezTo>
                    <a:lnTo>
                      <a:pt x="199544" y="123915"/>
                    </a:lnTo>
                    <a:close/>
                  </a:path>
                </a:pathLst>
              </a:custGeom>
              <a:solidFill>
                <a:srgbClr val="2FAAE1"/>
              </a:solidFill>
              <a:ln w="9525" cap="flat">
                <a:no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xmlns="" id="{8C769F4E-684D-1045-A9B9-0605E3852226}"/>
                  </a:ext>
                </a:extLst>
              </p:cNvPr>
              <p:cNvSpPr/>
              <p:nvPr/>
            </p:nvSpPr>
            <p:spPr>
              <a:xfrm>
                <a:off x="3723399" y="4577313"/>
                <a:ext cx="395597" cy="290880"/>
              </a:xfrm>
              <a:custGeom>
                <a:avLst/>
                <a:gdLst>
                  <a:gd name="connsiteX0" fmla="*/ 11053 w 395597"/>
                  <a:gd name="connsiteY0" fmla="*/ 89009 h 290880"/>
                  <a:gd name="connsiteX1" fmla="*/ 8726 w 395597"/>
                  <a:gd name="connsiteY1" fmla="*/ 15708 h 290880"/>
                  <a:gd name="connsiteX2" fmla="*/ 51777 w 395597"/>
                  <a:gd name="connsiteY2" fmla="*/ 15708 h 290880"/>
                  <a:gd name="connsiteX3" fmla="*/ 54104 w 395597"/>
                  <a:gd name="connsiteY3" fmla="*/ 58758 h 290880"/>
                  <a:gd name="connsiteX4" fmla="*/ 55267 w 395597"/>
                  <a:gd name="connsiteY4" fmla="*/ 58758 h 290880"/>
                  <a:gd name="connsiteX5" fmla="*/ 140204 w 395597"/>
                  <a:gd name="connsiteY5" fmla="*/ 8726 h 290880"/>
                  <a:gd name="connsiteX6" fmla="*/ 216997 w 395597"/>
                  <a:gd name="connsiteY6" fmla="*/ 62248 h 290880"/>
                  <a:gd name="connsiteX7" fmla="*/ 218160 w 395597"/>
                  <a:gd name="connsiteY7" fmla="*/ 62248 h 290880"/>
                  <a:gd name="connsiteX8" fmla="*/ 248412 w 395597"/>
                  <a:gd name="connsiteY8" fmla="*/ 27343 h 290880"/>
                  <a:gd name="connsiteX9" fmla="*/ 307752 w 395597"/>
                  <a:gd name="connsiteY9" fmla="*/ 8726 h 290880"/>
                  <a:gd name="connsiteX10" fmla="*/ 396179 w 395597"/>
                  <a:gd name="connsiteY10" fmla="*/ 126242 h 290880"/>
                  <a:gd name="connsiteX11" fmla="*/ 396179 w 395597"/>
                  <a:gd name="connsiteY11" fmla="*/ 284481 h 290880"/>
                  <a:gd name="connsiteX12" fmla="*/ 348475 w 395597"/>
                  <a:gd name="connsiteY12" fmla="*/ 284481 h 290880"/>
                  <a:gd name="connsiteX13" fmla="*/ 348475 w 395597"/>
                  <a:gd name="connsiteY13" fmla="*/ 132060 h 290880"/>
                  <a:gd name="connsiteX14" fmla="*/ 290299 w 395597"/>
                  <a:gd name="connsiteY14" fmla="*/ 49450 h 290880"/>
                  <a:gd name="connsiteX15" fmla="*/ 232123 w 395597"/>
                  <a:gd name="connsiteY15" fmla="*/ 93664 h 290880"/>
                  <a:gd name="connsiteX16" fmla="*/ 228632 w 395597"/>
                  <a:gd name="connsiteY16" fmla="*/ 118097 h 290880"/>
                  <a:gd name="connsiteX17" fmla="*/ 228632 w 395597"/>
                  <a:gd name="connsiteY17" fmla="*/ 284481 h 290880"/>
                  <a:gd name="connsiteX18" fmla="*/ 180928 w 395597"/>
                  <a:gd name="connsiteY18" fmla="*/ 284481 h 290880"/>
                  <a:gd name="connsiteX19" fmla="*/ 180928 w 395597"/>
                  <a:gd name="connsiteY19" fmla="*/ 122752 h 290880"/>
                  <a:gd name="connsiteX20" fmla="*/ 125079 w 395597"/>
                  <a:gd name="connsiteY20" fmla="*/ 48286 h 290880"/>
                  <a:gd name="connsiteX21" fmla="*/ 64575 w 395597"/>
                  <a:gd name="connsiteY21" fmla="*/ 97154 h 290880"/>
                  <a:gd name="connsiteX22" fmla="*/ 61085 w 395597"/>
                  <a:gd name="connsiteY22" fmla="*/ 121588 h 290880"/>
                  <a:gd name="connsiteX23" fmla="*/ 61085 w 395597"/>
                  <a:gd name="connsiteY23" fmla="*/ 284481 h 290880"/>
                  <a:gd name="connsiteX24" fmla="*/ 13381 w 395597"/>
                  <a:gd name="connsiteY24" fmla="*/ 284481 h 290880"/>
                  <a:gd name="connsiteX25" fmla="*/ 13381 w 395597"/>
                  <a:gd name="connsiteY25" fmla="*/ 89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5597" h="290880">
                    <a:moveTo>
                      <a:pt x="11053" y="89009"/>
                    </a:moveTo>
                    <a:cubicBezTo>
                      <a:pt x="11053" y="61085"/>
                      <a:pt x="11053" y="37814"/>
                      <a:pt x="8726" y="15708"/>
                    </a:cubicBezTo>
                    <a:lnTo>
                      <a:pt x="51777" y="15708"/>
                    </a:lnTo>
                    <a:lnTo>
                      <a:pt x="54104" y="58758"/>
                    </a:lnTo>
                    <a:lnTo>
                      <a:pt x="55267" y="58758"/>
                    </a:lnTo>
                    <a:cubicBezTo>
                      <a:pt x="70393" y="33160"/>
                      <a:pt x="94827" y="8726"/>
                      <a:pt x="140204" y="8726"/>
                    </a:cubicBezTo>
                    <a:cubicBezTo>
                      <a:pt x="177437" y="8726"/>
                      <a:pt x="205362" y="30833"/>
                      <a:pt x="216997" y="62248"/>
                    </a:cubicBezTo>
                    <a:lnTo>
                      <a:pt x="218160" y="62248"/>
                    </a:lnTo>
                    <a:cubicBezTo>
                      <a:pt x="226305" y="47123"/>
                      <a:pt x="236777" y="35488"/>
                      <a:pt x="248412" y="27343"/>
                    </a:cubicBezTo>
                    <a:cubicBezTo>
                      <a:pt x="264701" y="15708"/>
                      <a:pt x="282154" y="8726"/>
                      <a:pt x="307752" y="8726"/>
                    </a:cubicBezTo>
                    <a:cubicBezTo>
                      <a:pt x="343821" y="8726"/>
                      <a:pt x="396179" y="31997"/>
                      <a:pt x="396179" y="126242"/>
                    </a:cubicBezTo>
                    <a:lnTo>
                      <a:pt x="396179" y="284481"/>
                    </a:lnTo>
                    <a:lnTo>
                      <a:pt x="348475" y="284481"/>
                    </a:lnTo>
                    <a:lnTo>
                      <a:pt x="348475" y="132060"/>
                    </a:lnTo>
                    <a:cubicBezTo>
                      <a:pt x="348475" y="79701"/>
                      <a:pt x="329859" y="49450"/>
                      <a:pt x="290299" y="49450"/>
                    </a:cubicBezTo>
                    <a:cubicBezTo>
                      <a:pt x="262374" y="49450"/>
                      <a:pt x="240267" y="70393"/>
                      <a:pt x="232123" y="93664"/>
                    </a:cubicBezTo>
                    <a:cubicBezTo>
                      <a:pt x="229796" y="100645"/>
                      <a:pt x="228632" y="108789"/>
                      <a:pt x="228632" y="118097"/>
                    </a:cubicBezTo>
                    <a:lnTo>
                      <a:pt x="228632" y="284481"/>
                    </a:lnTo>
                    <a:lnTo>
                      <a:pt x="180928" y="284481"/>
                    </a:lnTo>
                    <a:lnTo>
                      <a:pt x="180928" y="122752"/>
                    </a:lnTo>
                    <a:cubicBezTo>
                      <a:pt x="180928" y="79701"/>
                      <a:pt x="162311" y="48286"/>
                      <a:pt x="125079" y="48286"/>
                    </a:cubicBezTo>
                    <a:cubicBezTo>
                      <a:pt x="94827" y="48286"/>
                      <a:pt x="72720" y="72720"/>
                      <a:pt x="64575" y="97154"/>
                    </a:cubicBezTo>
                    <a:cubicBezTo>
                      <a:pt x="62248" y="104135"/>
                      <a:pt x="61085" y="112280"/>
                      <a:pt x="61085" y="121588"/>
                    </a:cubicBezTo>
                    <a:lnTo>
                      <a:pt x="61085" y="284481"/>
                    </a:lnTo>
                    <a:lnTo>
                      <a:pt x="13381" y="284481"/>
                    </a:lnTo>
                    <a:lnTo>
                      <a:pt x="13381" y="89009"/>
                    </a:lnTo>
                    <a:close/>
                  </a:path>
                </a:pathLst>
              </a:custGeom>
              <a:solidFill>
                <a:srgbClr val="2FAAE1"/>
              </a:solidFill>
              <a:ln w="9525" cap="flat">
                <a:noFill/>
                <a:prstDash val="solid"/>
                <a:miter/>
              </a:ln>
            </p:spPr>
            <p:txBody>
              <a:bodyPr rtlCol="0" anchor="ctr"/>
              <a:lstStyle/>
              <a:p>
                <a:endParaRPr lang="en-US" dirty="0"/>
              </a:p>
            </p:txBody>
          </p:sp>
          <p:sp>
            <p:nvSpPr>
              <p:cNvPr id="16" name="Freeform 15">
                <a:extLst>
                  <a:ext uri="{FF2B5EF4-FFF2-40B4-BE49-F238E27FC236}">
                    <a16:creationId xmlns:a16="http://schemas.microsoft.com/office/drawing/2014/main" xmlns="" id="{0B3FF50C-76C9-BA47-A3C5-F256F69AFDA6}"/>
                  </a:ext>
                </a:extLst>
              </p:cNvPr>
              <p:cNvSpPr/>
              <p:nvPr/>
            </p:nvSpPr>
            <p:spPr>
              <a:xfrm>
                <a:off x="4146921" y="4583130"/>
                <a:ext cx="267610" cy="407233"/>
              </a:xfrm>
              <a:custGeom>
                <a:avLst/>
                <a:gdLst>
                  <a:gd name="connsiteX0" fmla="*/ 62248 w 267610"/>
                  <a:gd name="connsiteY0" fmla="*/ 9890 h 407232"/>
                  <a:gd name="connsiteX1" fmla="*/ 121588 w 267610"/>
                  <a:gd name="connsiteY1" fmla="*/ 169293 h 407232"/>
                  <a:gd name="connsiteX2" fmla="*/ 139041 w 267610"/>
                  <a:gd name="connsiteY2" fmla="*/ 223978 h 407232"/>
                  <a:gd name="connsiteX3" fmla="*/ 140204 w 267610"/>
                  <a:gd name="connsiteY3" fmla="*/ 223978 h 407232"/>
                  <a:gd name="connsiteX4" fmla="*/ 157657 w 267610"/>
                  <a:gd name="connsiteY4" fmla="*/ 168129 h 407232"/>
                  <a:gd name="connsiteX5" fmla="*/ 211179 w 267610"/>
                  <a:gd name="connsiteY5" fmla="*/ 9890 h 407232"/>
                  <a:gd name="connsiteX6" fmla="*/ 263538 w 267610"/>
                  <a:gd name="connsiteY6" fmla="*/ 9890 h 407232"/>
                  <a:gd name="connsiteX7" fmla="*/ 190236 w 267610"/>
                  <a:gd name="connsiteY7" fmla="*/ 201871 h 407232"/>
                  <a:gd name="connsiteX8" fmla="*/ 98318 w 267610"/>
                  <a:gd name="connsiteY8" fmla="*/ 370582 h 407232"/>
                  <a:gd name="connsiteX9" fmla="*/ 37814 w 267610"/>
                  <a:gd name="connsiteY9" fmla="*/ 401997 h 407232"/>
                  <a:gd name="connsiteX10" fmla="*/ 25016 w 267610"/>
                  <a:gd name="connsiteY10" fmla="*/ 361274 h 407232"/>
                  <a:gd name="connsiteX11" fmla="*/ 68066 w 267610"/>
                  <a:gd name="connsiteY11" fmla="*/ 336840 h 407232"/>
                  <a:gd name="connsiteX12" fmla="*/ 108789 w 267610"/>
                  <a:gd name="connsiteY12" fmla="*/ 282154 h 407232"/>
                  <a:gd name="connsiteX13" fmla="*/ 112280 w 267610"/>
                  <a:gd name="connsiteY13" fmla="*/ 270519 h 407232"/>
                  <a:gd name="connsiteX14" fmla="*/ 108789 w 267610"/>
                  <a:gd name="connsiteY14" fmla="*/ 257720 h 407232"/>
                  <a:gd name="connsiteX15" fmla="*/ 8726 w 267610"/>
                  <a:gd name="connsiteY15" fmla="*/ 8726 h 407232"/>
                  <a:gd name="connsiteX16" fmla="*/ 62248 w 267610"/>
                  <a:gd name="connsiteY16" fmla="*/ 8726 h 407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7610" h="407232">
                    <a:moveTo>
                      <a:pt x="62248" y="9890"/>
                    </a:moveTo>
                    <a:lnTo>
                      <a:pt x="121588" y="169293"/>
                    </a:lnTo>
                    <a:cubicBezTo>
                      <a:pt x="127406" y="186745"/>
                      <a:pt x="134387" y="208852"/>
                      <a:pt x="139041" y="223978"/>
                    </a:cubicBezTo>
                    <a:lnTo>
                      <a:pt x="140204" y="223978"/>
                    </a:lnTo>
                    <a:cubicBezTo>
                      <a:pt x="144858" y="207689"/>
                      <a:pt x="150676" y="186745"/>
                      <a:pt x="157657" y="168129"/>
                    </a:cubicBezTo>
                    <a:lnTo>
                      <a:pt x="211179" y="9890"/>
                    </a:lnTo>
                    <a:lnTo>
                      <a:pt x="263538" y="9890"/>
                    </a:lnTo>
                    <a:lnTo>
                      <a:pt x="190236" y="201871"/>
                    </a:lnTo>
                    <a:cubicBezTo>
                      <a:pt x="155330" y="293789"/>
                      <a:pt x="130896" y="341494"/>
                      <a:pt x="98318" y="370582"/>
                    </a:cubicBezTo>
                    <a:cubicBezTo>
                      <a:pt x="73884" y="391525"/>
                      <a:pt x="50613" y="399670"/>
                      <a:pt x="37814" y="401997"/>
                    </a:cubicBezTo>
                    <a:lnTo>
                      <a:pt x="25016" y="361274"/>
                    </a:lnTo>
                    <a:cubicBezTo>
                      <a:pt x="37814" y="357783"/>
                      <a:pt x="52940" y="349639"/>
                      <a:pt x="68066" y="336840"/>
                    </a:cubicBezTo>
                    <a:cubicBezTo>
                      <a:pt x="80865" y="326368"/>
                      <a:pt x="98318" y="307752"/>
                      <a:pt x="108789" y="282154"/>
                    </a:cubicBezTo>
                    <a:cubicBezTo>
                      <a:pt x="111116" y="277500"/>
                      <a:pt x="112280" y="272846"/>
                      <a:pt x="112280" y="270519"/>
                    </a:cubicBezTo>
                    <a:cubicBezTo>
                      <a:pt x="112280" y="268192"/>
                      <a:pt x="111116" y="263538"/>
                      <a:pt x="108789" y="257720"/>
                    </a:cubicBezTo>
                    <a:lnTo>
                      <a:pt x="8726" y="8726"/>
                    </a:lnTo>
                    <a:lnTo>
                      <a:pt x="62248" y="8726"/>
                    </a:lnTo>
                    <a:close/>
                  </a:path>
                </a:pathLst>
              </a:custGeom>
              <a:solidFill>
                <a:srgbClr val="2FAAE1"/>
              </a:solidFill>
              <a:ln w="9525" cap="flat">
                <a:noFill/>
                <a:prstDash val="solid"/>
                <a:miter/>
              </a:ln>
            </p:spPr>
            <p:txBody>
              <a:bodyPr rtlCol="0" anchor="ctr"/>
              <a:lstStyle/>
              <a:p>
                <a:endParaRPr lang="en-US" dirty="0"/>
              </a:p>
            </p:txBody>
          </p:sp>
        </p:grpSp>
        <p:grpSp>
          <p:nvGrpSpPr>
            <p:cNvPr id="19" name="Group 18">
              <a:extLst>
                <a:ext uri="{FF2B5EF4-FFF2-40B4-BE49-F238E27FC236}">
                  <a16:creationId xmlns:a16="http://schemas.microsoft.com/office/drawing/2014/main" xmlns="" id="{456A188A-C2E2-144F-8A80-D08FAA4FA443}"/>
                </a:ext>
              </a:extLst>
            </p:cNvPr>
            <p:cNvGrpSpPr/>
            <p:nvPr/>
          </p:nvGrpSpPr>
          <p:grpSpPr>
            <a:xfrm>
              <a:off x="1756237" y="1446697"/>
              <a:ext cx="2629559" cy="2707515"/>
              <a:chOff x="1756237" y="1446697"/>
              <a:chExt cx="2629559" cy="2707515"/>
            </a:xfrm>
          </p:grpSpPr>
          <p:sp>
            <p:nvSpPr>
              <p:cNvPr id="3" name="Freeform 2">
                <a:extLst>
                  <a:ext uri="{FF2B5EF4-FFF2-40B4-BE49-F238E27FC236}">
                    <a16:creationId xmlns:a16="http://schemas.microsoft.com/office/drawing/2014/main" xmlns="" id="{9725AFAA-1886-2947-8F19-EE90E8ADE30F}"/>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9D9D9C"/>
              </a:solidFill>
              <a:ln w="11605" cap="flat">
                <a:noFill/>
                <a:prstDash val="solid"/>
                <a:miter/>
              </a:ln>
            </p:spPr>
            <p:txBody>
              <a:bodyPr rtlCol="0" anchor="ctr"/>
              <a:lstStyle/>
              <a:p>
                <a:endParaRPr lang="en-US" dirty="0"/>
              </a:p>
            </p:txBody>
          </p:sp>
          <p:sp>
            <p:nvSpPr>
              <p:cNvPr id="4" name="Freeform 3">
                <a:extLst>
                  <a:ext uri="{FF2B5EF4-FFF2-40B4-BE49-F238E27FC236}">
                    <a16:creationId xmlns:a16="http://schemas.microsoft.com/office/drawing/2014/main" xmlns="" id="{60A7C55F-76D0-1A4D-8990-629B2678FA1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9D9D9C"/>
              </a:solidFill>
              <a:ln w="11605"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xmlns="" id="{159392E7-E945-384F-BEF5-AC89682F7522}"/>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solidFill>
              <a:ln w="1160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xmlns="" id="{FF1BAEBF-A5AD-5F41-8F48-48A756F4931C}"/>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solidFill>
              <a:ln w="1160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xmlns="" id="{1144CFE5-740A-0845-985A-8F796A4C7818}"/>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solidFill>
              <a:ln w="9525" cap="flat">
                <a:noFill/>
                <a:prstDash val="solid"/>
                <a:miter/>
              </a:ln>
            </p:spPr>
            <p:txBody>
              <a:bodyPr rtlCol="0" anchor="ctr"/>
              <a:lstStyle/>
              <a:p>
                <a:endParaRPr lang="en-US" dirty="0"/>
              </a:p>
            </p:txBody>
          </p:sp>
        </p:grpSp>
      </p:grpSp>
      <p:sp>
        <p:nvSpPr>
          <p:cNvPr id="34" name="TextBox 33">
            <a:extLst>
              <a:ext uri="{FF2B5EF4-FFF2-40B4-BE49-F238E27FC236}">
                <a16:creationId xmlns:a16="http://schemas.microsoft.com/office/drawing/2014/main" xmlns="" id="{73705669-B454-E04C-90FC-53E43F9C9E44}"/>
              </a:ext>
            </a:extLst>
          </p:cNvPr>
          <p:cNvSpPr txBox="1"/>
          <p:nvPr/>
        </p:nvSpPr>
        <p:spPr>
          <a:xfrm>
            <a:off x="4989512" y="2353764"/>
            <a:ext cx="11969365" cy="1378647"/>
          </a:xfrm>
          <a:prstGeom prst="rect">
            <a:avLst/>
          </a:prstGeom>
          <a:noFill/>
        </p:spPr>
        <p:txBody>
          <a:bodyPr wrap="square" lIns="0" tIns="0" rIns="0" bIns="0" rtlCol="0" anchor="ctr">
            <a:spAutoFit/>
          </a:bodyPr>
          <a:lstStyle/>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ОБРАЗОВАТЕЛЬНЫЙ ЦЕНТР</a:t>
            </a:r>
          </a:p>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ПРОГРАММИРОВАНИЯ И ВЫСОКИХ ТЕХНОЛОГИЙ</a:t>
            </a:r>
            <a:endParaRPr lang="en-US" sz="3600" spc="300" dirty="0">
              <a:solidFill>
                <a:srgbClr val="36A9E1"/>
              </a:solidFill>
              <a:latin typeface="Montserrat Medium" pitchFamily="2" charset="77"/>
              <a:ea typeface="Montserrat" charset="0"/>
              <a:cs typeface="Gotham Pro" panose="02000503040000020004" pitchFamily="2" charset="0"/>
            </a:endParaRPr>
          </a:p>
        </p:txBody>
      </p:sp>
      <p:sp>
        <p:nvSpPr>
          <p:cNvPr id="36" name="TextBox 35">
            <a:extLst>
              <a:ext uri="{FF2B5EF4-FFF2-40B4-BE49-F238E27FC236}">
                <a16:creationId xmlns:a16="http://schemas.microsoft.com/office/drawing/2014/main" xmlns="" id="{F5C90D09-E096-EF41-9D99-0872E9700AAE}"/>
              </a:ext>
            </a:extLst>
          </p:cNvPr>
          <p:cNvSpPr txBox="1"/>
          <p:nvPr/>
        </p:nvSpPr>
        <p:spPr>
          <a:xfrm>
            <a:off x="15068551" y="1457324"/>
            <a:ext cx="7829550" cy="330219"/>
          </a:xfrm>
          <a:prstGeom prst="rect">
            <a:avLst/>
          </a:prstGeom>
          <a:noFill/>
        </p:spPr>
        <p:txBody>
          <a:bodyPr wrap="square" lIns="0" tIns="0" rIns="0" bIns="0" spcCol="0" rtlCol="0" anchor="t" anchorCtr="0">
            <a:spAutoFit/>
          </a:bodyPr>
          <a:lstStyle>
            <a:defPPr>
              <a:defRPr lang="en-US"/>
            </a:defPPr>
            <a:lvl1pPr>
              <a:lnSpc>
                <a:spcPts val="2800"/>
              </a:lnSpc>
              <a:defRPr sz="1800" spc="300">
                <a:latin typeface="Montserrat" charset="0"/>
                <a:ea typeface="Montserrat" charset="0"/>
                <a:cs typeface="Montserrat" charset="0"/>
              </a:defRPr>
            </a:lvl1pPr>
          </a:lstStyle>
          <a:p>
            <a:pPr algn="r"/>
            <a:r>
              <a:rPr lang="ru-RU" dirty="0">
                <a:solidFill>
                  <a:schemeClr val="bg1">
                    <a:lumMod val="50000"/>
                  </a:schemeClr>
                </a:solidFill>
              </a:rPr>
              <a:t>20</a:t>
            </a:r>
            <a:r>
              <a:rPr lang="en-US" dirty="0">
                <a:solidFill>
                  <a:schemeClr val="bg1">
                    <a:lumMod val="50000"/>
                  </a:schemeClr>
                </a:solidFill>
              </a:rPr>
              <a:t>20</a:t>
            </a:r>
            <a:r>
              <a:rPr lang="ru-RU" dirty="0">
                <a:solidFill>
                  <a:schemeClr val="bg1">
                    <a:lumMod val="50000"/>
                  </a:schemeClr>
                </a:solidFill>
              </a:rPr>
              <a:t>г.</a:t>
            </a:r>
            <a:endParaRPr lang="en-US" dirty="0">
              <a:solidFill>
                <a:schemeClr val="bg1">
                  <a:lumMod val="50000"/>
                </a:schemeClr>
              </a:solidFill>
            </a:endParaRPr>
          </a:p>
        </p:txBody>
      </p:sp>
    </p:spTree>
    <p:extLst>
      <p:ext uri="{BB962C8B-B14F-4D97-AF65-F5344CB8AC3E}">
        <p14:creationId xmlns:p14="http://schemas.microsoft.com/office/powerpoint/2010/main" val="12169021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Тип </a:t>
            </a:r>
            <a:r>
              <a:rPr lang="en-US" sz="7200" b="1" dirty="0" err="1">
                <a:solidFill>
                  <a:srgbClr val="36A9E1"/>
                </a:solidFill>
                <a:latin typeface="Cambria" panose="02040503050406030204" pitchFamily="18" charset="0"/>
                <a:ea typeface="Cambria" panose="02040503050406030204" pitchFamily="18" charset="0"/>
              </a:rPr>
              <a:t>FileInfo</a:t>
            </a:r>
            <a:endParaRPr lang="en-US"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2814297"/>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Класс </a:t>
            </a:r>
            <a:r>
              <a:rPr lang="ru-RU" sz="4400" b="1" dirty="0">
                <a:latin typeface="Calibri" panose="020F0502020204030204" pitchFamily="34" charset="0"/>
                <a:cs typeface="Calibri" panose="020F0502020204030204" pitchFamily="34" charset="0"/>
              </a:rPr>
              <a:t>FileInfo</a:t>
            </a:r>
            <a:r>
              <a:rPr lang="ru-RU" sz="4400" dirty="0">
                <a:latin typeface="Calibri" panose="020F0502020204030204" pitchFamily="34" charset="0"/>
                <a:cs typeface="Calibri" panose="020F0502020204030204" pitchFamily="34" charset="0"/>
              </a:rPr>
              <a:t> позволяет получать подробности относительно существующих файлов на жестком диске (т.е. время создания, размер и атрибуты) и предназначен для создания, копирования, перемещения и удаления файлов. Вдобавок к набору функциональности, унаследованной от </a:t>
            </a:r>
            <a:r>
              <a:rPr lang="ru-RU" sz="4400" b="1" dirty="0">
                <a:latin typeface="Calibri" panose="020F0502020204030204" pitchFamily="34" charset="0"/>
                <a:cs typeface="Calibri" panose="020F0502020204030204" pitchFamily="34" charset="0"/>
              </a:rPr>
              <a:t>FileSystemInfo</a:t>
            </a:r>
            <a:r>
              <a:rPr lang="ru-RU" sz="4400" dirty="0">
                <a:latin typeface="Calibri" panose="020F0502020204030204" pitchFamily="34" charset="0"/>
                <a:cs typeface="Calibri" panose="020F0502020204030204" pitchFamily="34" charset="0"/>
              </a:rPr>
              <a:t>, есть некоторые члены, уникальные для класса </a:t>
            </a:r>
            <a:r>
              <a:rPr lang="ru-RU" sz="4400" b="1" dirty="0">
                <a:latin typeface="Calibri" panose="020F0502020204030204" pitchFamily="34" charset="0"/>
                <a:cs typeface="Calibri" panose="020F0502020204030204" pitchFamily="34" charset="0"/>
              </a:rPr>
              <a:t>FileInfo</a:t>
            </a:r>
            <a:r>
              <a:rPr lang="ru-RU" sz="4400" dirty="0">
                <a:latin typeface="Calibri" panose="020F0502020204030204" pitchFamily="34" charset="0"/>
                <a:cs typeface="Calibri" panose="020F0502020204030204" pitchFamily="34" charset="0"/>
              </a:rPr>
              <a:t>, которые описаны ниже:</a:t>
            </a:r>
          </a:p>
        </p:txBody>
      </p:sp>
      <p:graphicFrame>
        <p:nvGraphicFramePr>
          <p:cNvPr id="2" name="Group 79">
            <a:extLst>
              <a:ext uri="{FF2B5EF4-FFF2-40B4-BE49-F238E27FC236}">
                <a16:creationId xmlns:a16="http://schemas.microsoft.com/office/drawing/2014/main" xmlns="" id="{9C4D68F4-DC32-44D0-9874-C75A06951B00}"/>
              </a:ext>
            </a:extLst>
          </p:cNvPr>
          <p:cNvGraphicFramePr>
            <a:graphicFrameLocks/>
          </p:cNvGraphicFramePr>
          <p:nvPr>
            <p:extLst>
              <p:ext uri="{D42A27DB-BD31-4B8C-83A1-F6EECF244321}">
                <p14:modId xmlns:p14="http://schemas.microsoft.com/office/powerpoint/2010/main" val="2315032773"/>
              </p:ext>
            </p:extLst>
          </p:nvPr>
        </p:nvGraphicFramePr>
        <p:xfrm>
          <a:off x="1568706" y="6065039"/>
          <a:ext cx="21329394" cy="6544243"/>
        </p:xfrm>
        <a:graphic>
          <a:graphicData uri="http://schemas.openxmlformats.org/drawingml/2006/table">
            <a:tbl>
              <a:tblPr/>
              <a:tblGrid>
                <a:gridCol w="4320049">
                  <a:extLst>
                    <a:ext uri="{9D8B030D-6E8A-4147-A177-3AD203B41FA5}">
                      <a16:colId xmlns:a16="http://schemas.microsoft.com/office/drawing/2014/main" xmlns="" val="20000"/>
                    </a:ext>
                  </a:extLst>
                </a:gridCol>
                <a:gridCol w="17009345">
                  <a:extLst>
                    <a:ext uri="{9D8B030D-6E8A-4147-A177-3AD203B41FA5}">
                      <a16:colId xmlns:a16="http://schemas.microsoft.com/office/drawing/2014/main" xmlns="" val="20001"/>
                    </a:ext>
                  </a:extLst>
                </a:gridCol>
              </a:tblGrid>
              <a:tr h="641980">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Метод, свойство</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641980">
                <a:tc>
                  <a:txBody>
                    <a:bodyPr/>
                    <a:lstStyle/>
                    <a:p>
                      <a:r>
                        <a:rPr lang="en-US" sz="4400" b="1" dirty="0" err="1">
                          <a:solidFill>
                            <a:schemeClr val="tx1"/>
                          </a:solidFill>
                          <a:effectLst/>
                          <a:latin typeface="Calibri" panose="020F0502020204030204" pitchFamily="34" charset="0"/>
                          <a:cs typeface="Calibri" panose="020F0502020204030204" pitchFamily="34" charset="0"/>
                        </a:rPr>
                        <a:t>AppendText</a:t>
                      </a:r>
                      <a:r>
                        <a:rPr lang="en-US" sz="4400" b="1" dirty="0">
                          <a:solidFill>
                            <a:schemeClr val="tx1"/>
                          </a:solidFill>
                          <a:effectLst/>
                          <a:latin typeface="Calibri" panose="020F0502020204030204" pitchFamily="34" charset="0"/>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объект </a:t>
                      </a:r>
                      <a:r>
                        <a:rPr lang="ru-RU" sz="4400" b="1" dirty="0">
                          <a:solidFill>
                            <a:schemeClr val="tx1"/>
                          </a:solidFill>
                          <a:effectLst/>
                          <a:latin typeface="Calibri" panose="020F0502020204030204" pitchFamily="34" charset="0"/>
                          <a:cs typeface="Calibri" panose="020F0502020204030204" pitchFamily="34" charset="0"/>
                        </a:rPr>
                        <a:t>StreamWriter</a:t>
                      </a:r>
                      <a:r>
                        <a:rPr lang="ru-RU" sz="4400" dirty="0">
                          <a:solidFill>
                            <a:schemeClr val="tx1"/>
                          </a:solidFill>
                          <a:effectLst/>
                          <a:latin typeface="Calibri" panose="020F0502020204030204" pitchFamily="34" charset="0"/>
                          <a:cs typeface="Calibri" panose="020F0502020204030204" pitchFamily="34" charset="0"/>
                        </a:rPr>
                        <a:t> и добавляет текст в файл</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641980">
                <a:tc>
                  <a:txBody>
                    <a:bodyPr/>
                    <a:lstStyle/>
                    <a:p>
                      <a:r>
                        <a:rPr lang="ru-RU" sz="4400" b="1">
                          <a:solidFill>
                            <a:schemeClr val="tx1"/>
                          </a:solidFill>
                          <a:effectLst/>
                          <a:latin typeface="Calibri" panose="020F0502020204030204" pitchFamily="34" charset="0"/>
                          <a:cs typeface="Calibri" panose="020F0502020204030204" pitchFamily="34" charset="0"/>
                        </a:rPr>
                        <a:t>СоруТо()</a:t>
                      </a:r>
                      <a:endParaRPr lang="ru-RU"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Копирует существующий файл в новый файл</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849933465"/>
                  </a:ext>
                </a:extLst>
              </a:tr>
              <a:tr h="1092133">
                <a:tc>
                  <a:txBody>
                    <a:bodyPr/>
                    <a:lstStyle/>
                    <a:p>
                      <a:r>
                        <a:rPr lang="en-US" sz="4400" b="1">
                          <a:solidFill>
                            <a:schemeClr val="tx1"/>
                          </a:solidFill>
                          <a:effectLst/>
                          <a:latin typeface="Calibri" panose="020F0502020204030204" pitchFamily="34" charset="0"/>
                          <a:cs typeface="Calibri" panose="020F0502020204030204" pitchFamily="34" charset="0"/>
                        </a:rPr>
                        <a:t>Create()</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новый файл и возвращает объект </a:t>
                      </a:r>
                      <a:r>
                        <a:rPr lang="ru-RU" sz="4400" b="1" dirty="0">
                          <a:solidFill>
                            <a:schemeClr val="tx1"/>
                          </a:solidFill>
                          <a:effectLst/>
                          <a:latin typeface="Calibri" panose="020F0502020204030204" pitchFamily="34" charset="0"/>
                          <a:cs typeface="Calibri" panose="020F0502020204030204" pitchFamily="34" charset="0"/>
                        </a:rPr>
                        <a:t>FileStream</a:t>
                      </a:r>
                      <a:r>
                        <a:rPr lang="ru-RU" sz="4400" dirty="0">
                          <a:solidFill>
                            <a:schemeClr val="tx1"/>
                          </a:solidFill>
                          <a:effectLst/>
                          <a:latin typeface="Calibri" panose="020F0502020204030204" pitchFamily="34" charset="0"/>
                          <a:cs typeface="Calibri" panose="020F0502020204030204" pitchFamily="34" charset="0"/>
                        </a:rPr>
                        <a:t> для взаимодействия с вновь созданным файлом</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634464676"/>
                  </a:ext>
                </a:extLst>
              </a:tr>
              <a:tr h="1092133">
                <a:tc>
                  <a:txBody>
                    <a:bodyPr/>
                    <a:lstStyle/>
                    <a:p>
                      <a:r>
                        <a:rPr lang="en-US" sz="4400" b="1">
                          <a:solidFill>
                            <a:schemeClr val="tx1"/>
                          </a:solidFill>
                          <a:effectLst/>
                          <a:latin typeface="Calibri" panose="020F0502020204030204" pitchFamily="34" charset="0"/>
                          <a:cs typeface="Calibri" panose="020F0502020204030204" pitchFamily="34" charset="0"/>
                        </a:rPr>
                        <a:t>CreateText()</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объект </a:t>
                      </a:r>
                      <a:r>
                        <a:rPr lang="ru-RU" sz="4400" b="1" dirty="0">
                          <a:solidFill>
                            <a:schemeClr val="tx1"/>
                          </a:solidFill>
                          <a:effectLst/>
                          <a:latin typeface="Calibri" panose="020F0502020204030204" pitchFamily="34" charset="0"/>
                          <a:cs typeface="Calibri" panose="020F0502020204030204" pitchFamily="34" charset="0"/>
                        </a:rPr>
                        <a:t>StreamWriter</a:t>
                      </a:r>
                      <a:r>
                        <a:rPr lang="ru-RU" sz="4400" dirty="0">
                          <a:solidFill>
                            <a:schemeClr val="tx1"/>
                          </a:solidFill>
                          <a:effectLst/>
                          <a:latin typeface="Calibri" panose="020F0502020204030204" pitchFamily="34" charset="0"/>
                          <a:cs typeface="Calibri" panose="020F0502020204030204" pitchFamily="34" charset="0"/>
                        </a:rPr>
                        <a:t>, записывающий новый текстовый файл</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462087105"/>
                  </a:ext>
                </a:extLst>
              </a:tr>
              <a:tr h="641980">
                <a:tc>
                  <a:txBody>
                    <a:bodyPr/>
                    <a:lstStyle/>
                    <a:p>
                      <a:r>
                        <a:rPr lang="en-US" sz="4400" b="1">
                          <a:solidFill>
                            <a:schemeClr val="tx1"/>
                          </a:solidFill>
                          <a:effectLst/>
                          <a:latin typeface="Calibri" panose="020F0502020204030204" pitchFamily="34" charset="0"/>
                          <a:cs typeface="Calibri" panose="020F0502020204030204" pitchFamily="34" charset="0"/>
                        </a:rPr>
                        <a:t>Delete()</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Удаляет файл, к которому привязан экземпляр </a:t>
                      </a:r>
                      <a:r>
                        <a:rPr lang="ru-RU" sz="4400" b="1" dirty="0">
                          <a:solidFill>
                            <a:schemeClr val="tx1"/>
                          </a:solidFill>
                          <a:effectLst/>
                          <a:latin typeface="Calibri" panose="020F0502020204030204" pitchFamily="34" charset="0"/>
                          <a:cs typeface="Calibri" panose="020F0502020204030204" pitchFamily="34" charset="0"/>
                        </a:rPr>
                        <a:t>FileInfo</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202311311"/>
                  </a:ext>
                </a:extLst>
              </a:tr>
            </a:tbl>
          </a:graphicData>
        </a:graphic>
      </p:graphicFrame>
    </p:spTree>
    <p:extLst>
      <p:ext uri="{BB962C8B-B14F-4D97-AF65-F5344CB8AC3E}">
        <p14:creationId xmlns:p14="http://schemas.microsoft.com/office/powerpoint/2010/main" val="28745587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Тип </a:t>
            </a:r>
            <a:r>
              <a:rPr lang="en-US" sz="7200" b="1" dirty="0" err="1" smtClean="0">
                <a:solidFill>
                  <a:srgbClr val="36A9E1"/>
                </a:solidFill>
                <a:latin typeface="Cambria" panose="02040503050406030204" pitchFamily="18" charset="0"/>
                <a:ea typeface="Cambria" panose="02040503050406030204" pitchFamily="18" charset="0"/>
              </a:rPr>
              <a:t>FileInfo</a:t>
            </a:r>
            <a:r>
              <a:rPr lang="en-US" sz="7200" b="1" dirty="0">
                <a:solidFill>
                  <a:srgbClr val="36A9E1"/>
                </a:solidFill>
                <a:latin typeface="Cambria" panose="02040503050406030204" pitchFamily="18" charset="0"/>
                <a:ea typeface="Cambria" panose="02040503050406030204" pitchFamily="18" charset="0"/>
              </a:rPr>
              <a:t> (2. </a:t>
            </a:r>
            <a:r>
              <a:rPr lang="en-US" sz="7200" b="1" dirty="0" err="1">
                <a:solidFill>
                  <a:srgbClr val="36A9E1"/>
                </a:solidFill>
                <a:latin typeface="Cambria" panose="02040503050406030204" pitchFamily="18" charset="0"/>
                <a:ea typeface="Cambria" panose="02040503050406030204" pitchFamily="18" charset="0"/>
              </a:rPr>
              <a:t>FileInfo</a:t>
            </a:r>
            <a:r>
              <a:rPr lang="en-US" sz="7200" b="1" dirty="0">
                <a:solidFill>
                  <a:srgbClr val="36A9E1"/>
                </a:solidFill>
                <a:latin typeface="Cambria" panose="02040503050406030204" pitchFamily="18" charset="0"/>
                <a:ea typeface="Cambria" panose="02040503050406030204" pitchFamily="18" charset="0"/>
              </a:rPr>
              <a:t>)</a:t>
            </a:r>
            <a:endParaRPr lang="en-US" sz="7200" b="1" dirty="0">
              <a:solidFill>
                <a:srgbClr val="36A9E1"/>
              </a:solidFill>
              <a:latin typeface="Cambria" panose="02040503050406030204" pitchFamily="18" charset="0"/>
              <a:ea typeface="Cambria" panose="02040503050406030204" pitchFamily="18" charset="0"/>
            </a:endParaRPr>
          </a:p>
        </p:txBody>
      </p:sp>
      <p:graphicFrame>
        <p:nvGraphicFramePr>
          <p:cNvPr id="2" name="Group 79">
            <a:extLst>
              <a:ext uri="{FF2B5EF4-FFF2-40B4-BE49-F238E27FC236}">
                <a16:creationId xmlns:a16="http://schemas.microsoft.com/office/drawing/2014/main" xmlns="" id="{9C4D68F4-DC32-44D0-9874-C75A06951B00}"/>
              </a:ext>
            </a:extLst>
          </p:cNvPr>
          <p:cNvGraphicFramePr>
            <a:graphicFrameLocks/>
          </p:cNvGraphicFramePr>
          <p:nvPr>
            <p:extLst>
              <p:ext uri="{D42A27DB-BD31-4B8C-83A1-F6EECF244321}">
                <p14:modId xmlns:p14="http://schemas.microsoft.com/office/powerpoint/2010/main" val="3305079325"/>
              </p:ext>
            </p:extLst>
          </p:nvPr>
        </p:nvGraphicFramePr>
        <p:xfrm>
          <a:off x="1568706" y="2897956"/>
          <a:ext cx="21329394" cy="9947910"/>
        </p:xfrm>
        <a:graphic>
          <a:graphicData uri="http://schemas.openxmlformats.org/drawingml/2006/table">
            <a:tbl>
              <a:tblPr/>
              <a:tblGrid>
                <a:gridCol w="4320049">
                  <a:extLst>
                    <a:ext uri="{9D8B030D-6E8A-4147-A177-3AD203B41FA5}">
                      <a16:colId xmlns:a16="http://schemas.microsoft.com/office/drawing/2014/main" xmlns="" val="20000"/>
                    </a:ext>
                  </a:extLst>
                </a:gridCol>
                <a:gridCol w="17009345">
                  <a:extLst>
                    <a:ext uri="{9D8B030D-6E8A-4147-A177-3AD203B41FA5}">
                      <a16:colId xmlns:a16="http://schemas.microsoft.com/office/drawing/2014/main" xmlns="" val="20001"/>
                    </a:ext>
                  </a:extLst>
                </a:gridCol>
              </a:tblGrid>
              <a:tr h="520513">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Метод, свойство</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520513">
                <a:tc>
                  <a:txBody>
                    <a:bodyPr/>
                    <a:lstStyle/>
                    <a:p>
                      <a:r>
                        <a:rPr lang="en-US" sz="4400" b="1">
                          <a:solidFill>
                            <a:schemeClr val="tx1"/>
                          </a:solidFill>
                          <a:effectLst/>
                          <a:latin typeface="Calibri" panose="020F0502020204030204" pitchFamily="34" charset="0"/>
                          <a:cs typeface="Calibri" panose="020F0502020204030204" pitchFamily="34" charset="0"/>
                        </a:rPr>
                        <a:t>Directory</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Получает экземпляр родительского каталога</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920715178"/>
                  </a:ext>
                </a:extLst>
              </a:tr>
              <a:tr h="520513">
                <a:tc>
                  <a:txBody>
                    <a:bodyPr/>
                    <a:lstStyle/>
                    <a:p>
                      <a:r>
                        <a:rPr lang="en-US" sz="4400" b="1">
                          <a:solidFill>
                            <a:schemeClr val="tx1"/>
                          </a:solidFill>
                          <a:effectLst/>
                          <a:latin typeface="Calibri" panose="020F0502020204030204" pitchFamily="34" charset="0"/>
                          <a:cs typeface="Calibri" panose="020F0502020204030204" pitchFamily="34" charset="0"/>
                        </a:rPr>
                        <a:t>DirectoryName</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Получает полный путь к родительскому каталогу</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24135561"/>
                  </a:ext>
                </a:extLst>
              </a:tr>
              <a:tr h="520513">
                <a:tc>
                  <a:txBody>
                    <a:bodyPr/>
                    <a:lstStyle/>
                    <a:p>
                      <a:r>
                        <a:rPr lang="en-US" sz="4400" b="1" dirty="0">
                          <a:solidFill>
                            <a:schemeClr val="tx1"/>
                          </a:solidFill>
                          <a:effectLst/>
                          <a:latin typeface="Calibri" panose="020F0502020204030204" pitchFamily="34" charset="0"/>
                          <a:cs typeface="Calibri" panose="020F0502020204030204" pitchFamily="34" charset="0"/>
                        </a:rPr>
                        <a:t>Length</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Получает размер текущего файла или каталога</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237984911"/>
                  </a:ext>
                </a:extLst>
              </a:tr>
              <a:tr h="885494">
                <a:tc>
                  <a:txBody>
                    <a:bodyPr/>
                    <a:lstStyle/>
                    <a:p>
                      <a:r>
                        <a:rPr lang="en-US" sz="4400" b="1">
                          <a:solidFill>
                            <a:schemeClr val="tx1"/>
                          </a:solidFill>
                          <a:effectLst/>
                          <a:latin typeface="Calibri" panose="020F0502020204030204" pitchFamily="34" charset="0"/>
                          <a:cs typeface="Calibri" panose="020F0502020204030204" pitchFamily="34" charset="0"/>
                        </a:rPr>
                        <a:t>MoveTo()</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Перемещает указанный файл в новое местоположение, предоставляя возможность указать новое имя файла</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924905202"/>
                  </a:ext>
                </a:extLst>
              </a:tr>
              <a:tr h="885494">
                <a:tc>
                  <a:txBody>
                    <a:bodyPr/>
                    <a:lstStyle/>
                    <a:p>
                      <a:r>
                        <a:rPr lang="en-US" sz="4400" b="1">
                          <a:solidFill>
                            <a:schemeClr val="tx1"/>
                          </a:solidFill>
                          <a:effectLst/>
                          <a:latin typeface="Calibri" panose="020F0502020204030204" pitchFamily="34" charset="0"/>
                          <a:cs typeface="Calibri" panose="020F0502020204030204" pitchFamily="34" charset="0"/>
                        </a:rPr>
                        <a:t>Open()</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Открывает файл с различными привилегиями чтения/записи и совместного доступа</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591277808"/>
                  </a:ext>
                </a:extLst>
              </a:tr>
              <a:tr h="520513">
                <a:tc>
                  <a:txBody>
                    <a:bodyPr/>
                    <a:lstStyle/>
                    <a:p>
                      <a:r>
                        <a:rPr lang="en-US" sz="4400" b="1">
                          <a:solidFill>
                            <a:schemeClr val="tx1"/>
                          </a:solidFill>
                          <a:effectLst/>
                          <a:latin typeface="Calibri" panose="020F0502020204030204" pitchFamily="34" charset="0"/>
                          <a:cs typeface="Calibri" panose="020F0502020204030204" pitchFamily="34" charset="0"/>
                        </a:rPr>
                        <a:t>OpenRead()</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доступный только для чтения объект </a:t>
                      </a:r>
                      <a:r>
                        <a:rPr lang="ru-RU" sz="4400" b="1" dirty="0">
                          <a:solidFill>
                            <a:schemeClr val="tx1"/>
                          </a:solidFill>
                          <a:effectLst/>
                          <a:latin typeface="Calibri" panose="020F0502020204030204" pitchFamily="34" charset="0"/>
                          <a:cs typeface="Calibri" panose="020F0502020204030204" pitchFamily="34" charset="0"/>
                        </a:rPr>
                        <a:t>FileStream</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182498449"/>
                  </a:ext>
                </a:extLst>
              </a:tr>
              <a:tr h="885494">
                <a:tc>
                  <a:txBody>
                    <a:bodyPr/>
                    <a:lstStyle/>
                    <a:p>
                      <a:r>
                        <a:rPr lang="en-US" sz="4400" b="1">
                          <a:solidFill>
                            <a:schemeClr val="tx1"/>
                          </a:solidFill>
                          <a:effectLst/>
                          <a:latin typeface="Calibri" panose="020F0502020204030204" pitchFamily="34" charset="0"/>
                          <a:cs typeface="Calibri" panose="020F0502020204030204" pitchFamily="34" charset="0"/>
                        </a:rPr>
                        <a:t>OpenText()</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объект </a:t>
                      </a:r>
                      <a:r>
                        <a:rPr lang="ru-RU" sz="4400" b="1" dirty="0">
                          <a:solidFill>
                            <a:schemeClr val="tx1"/>
                          </a:solidFill>
                          <a:effectLst/>
                          <a:latin typeface="Calibri" panose="020F0502020204030204" pitchFamily="34" charset="0"/>
                          <a:cs typeface="Calibri" panose="020F0502020204030204" pitchFamily="34" charset="0"/>
                        </a:rPr>
                        <a:t>StreamReader</a:t>
                      </a:r>
                      <a:r>
                        <a:rPr lang="ru-RU" sz="4400" dirty="0">
                          <a:solidFill>
                            <a:schemeClr val="tx1"/>
                          </a:solidFill>
                          <a:effectLst/>
                          <a:latin typeface="Calibri" panose="020F0502020204030204" pitchFamily="34" charset="0"/>
                          <a:cs typeface="Calibri" panose="020F0502020204030204" pitchFamily="34" charset="0"/>
                        </a:rPr>
                        <a:t> и читает из существующего файла</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4100526387"/>
                  </a:ext>
                </a:extLst>
              </a:tr>
              <a:tr h="520513">
                <a:tc>
                  <a:txBody>
                    <a:bodyPr/>
                    <a:lstStyle/>
                    <a:p>
                      <a:r>
                        <a:rPr lang="en-US" sz="4400" b="1">
                          <a:solidFill>
                            <a:schemeClr val="tx1"/>
                          </a:solidFill>
                          <a:effectLst/>
                          <a:latin typeface="Calibri" panose="020F0502020204030204" pitchFamily="34" charset="0"/>
                          <a:cs typeface="Calibri" panose="020F0502020204030204" pitchFamily="34" charset="0"/>
                        </a:rPr>
                        <a:t>OpenWrite()</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Создает доступный только для записи объект </a:t>
                      </a:r>
                      <a:r>
                        <a:rPr lang="ru-RU" sz="4400" b="1" dirty="0">
                          <a:solidFill>
                            <a:schemeClr val="tx1"/>
                          </a:solidFill>
                          <a:effectLst/>
                          <a:latin typeface="Calibri" panose="020F0502020204030204" pitchFamily="34" charset="0"/>
                          <a:cs typeface="Calibri" panose="020F0502020204030204" pitchFamily="34" charset="0"/>
                        </a:rPr>
                        <a:t>FileStream</a:t>
                      </a:r>
                      <a:r>
                        <a:rPr lang="en-US" sz="4400" dirty="0">
                          <a:solidFill>
                            <a:schemeClr val="tx1"/>
                          </a:solidFill>
                          <a:effectLst/>
                          <a:latin typeface="Calibri" panose="020F0502020204030204" pitchFamily="34" charset="0"/>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490366002"/>
                  </a:ext>
                </a:extLst>
              </a:tr>
            </a:tbl>
          </a:graphicData>
        </a:graphic>
      </p:graphicFrame>
    </p:spTree>
    <p:extLst>
      <p:ext uri="{BB962C8B-B14F-4D97-AF65-F5344CB8AC3E}">
        <p14:creationId xmlns:p14="http://schemas.microsoft.com/office/powerpoint/2010/main" val="19281680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Тип </a:t>
            </a:r>
            <a:r>
              <a:rPr lang="en-US" sz="7200" b="1" dirty="0" smtClean="0">
                <a:solidFill>
                  <a:srgbClr val="36A9E1"/>
                </a:solidFill>
                <a:latin typeface="Cambria" panose="02040503050406030204" pitchFamily="18" charset="0"/>
                <a:ea typeface="Cambria" panose="02040503050406030204" pitchFamily="18" charset="0"/>
              </a:rPr>
              <a:t>File (3. File)</a:t>
            </a:r>
            <a:endParaRPr lang="en-US"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1730923"/>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Тип </a:t>
            </a:r>
            <a:r>
              <a:rPr lang="ru-RU" sz="4400" b="1" dirty="0">
                <a:latin typeface="Calibri" panose="020F0502020204030204" pitchFamily="34" charset="0"/>
                <a:cs typeface="Calibri" panose="020F0502020204030204" pitchFamily="34" charset="0"/>
              </a:rPr>
              <a:t>File</a:t>
            </a:r>
            <a:r>
              <a:rPr lang="ru-RU" sz="4400" dirty="0">
                <a:latin typeface="Calibri" panose="020F0502020204030204" pitchFamily="34" charset="0"/>
                <a:cs typeface="Calibri" panose="020F0502020204030204" pitchFamily="34" charset="0"/>
              </a:rPr>
              <a:t> предоставляет функциональность, почти идентичную типу FileInfo, с помощью статических методов. Тип </a:t>
            </a:r>
            <a:r>
              <a:rPr lang="ru-RU" sz="4400" b="1" dirty="0">
                <a:latin typeface="Calibri" panose="020F0502020204030204" pitchFamily="34" charset="0"/>
                <a:cs typeface="Calibri" panose="020F0502020204030204" pitchFamily="34" charset="0"/>
              </a:rPr>
              <a:t>File</a:t>
            </a:r>
            <a:r>
              <a:rPr lang="ru-RU" sz="4400" dirty="0">
                <a:latin typeface="Calibri" panose="020F0502020204030204" pitchFamily="34" charset="0"/>
                <a:cs typeface="Calibri" panose="020F0502020204030204" pitchFamily="34" charset="0"/>
              </a:rPr>
              <a:t> также поддерживает несколько уникальных методов:</a:t>
            </a:r>
          </a:p>
        </p:txBody>
      </p:sp>
      <p:graphicFrame>
        <p:nvGraphicFramePr>
          <p:cNvPr id="2" name="Group 79">
            <a:extLst>
              <a:ext uri="{FF2B5EF4-FFF2-40B4-BE49-F238E27FC236}">
                <a16:creationId xmlns:a16="http://schemas.microsoft.com/office/drawing/2014/main" xmlns="" id="{9C4D68F4-DC32-44D0-9874-C75A06951B00}"/>
              </a:ext>
            </a:extLst>
          </p:cNvPr>
          <p:cNvGraphicFramePr>
            <a:graphicFrameLocks/>
          </p:cNvGraphicFramePr>
          <p:nvPr>
            <p:extLst>
              <p:ext uri="{D42A27DB-BD31-4B8C-83A1-F6EECF244321}">
                <p14:modId xmlns:p14="http://schemas.microsoft.com/office/powerpoint/2010/main" val="1774204812"/>
              </p:ext>
            </p:extLst>
          </p:nvPr>
        </p:nvGraphicFramePr>
        <p:xfrm>
          <a:off x="1568706" y="5147982"/>
          <a:ext cx="21329394" cy="8035290"/>
        </p:xfrm>
        <a:graphic>
          <a:graphicData uri="http://schemas.openxmlformats.org/drawingml/2006/table">
            <a:tbl>
              <a:tblPr/>
              <a:tblGrid>
                <a:gridCol w="3960045">
                  <a:extLst>
                    <a:ext uri="{9D8B030D-6E8A-4147-A177-3AD203B41FA5}">
                      <a16:colId xmlns:a16="http://schemas.microsoft.com/office/drawing/2014/main" xmlns="" val="20000"/>
                    </a:ext>
                  </a:extLst>
                </a:gridCol>
                <a:gridCol w="17369349">
                  <a:extLst>
                    <a:ext uri="{9D8B030D-6E8A-4147-A177-3AD203B41FA5}">
                      <a16:colId xmlns:a16="http://schemas.microsoft.com/office/drawing/2014/main" xmlns="" val="20001"/>
                    </a:ext>
                  </a:extLst>
                </a:gridCol>
              </a:tblGrid>
              <a:tr h="533861">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Метод</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a:solidFill>
                            <a:schemeClr val="tx1"/>
                          </a:solidFill>
                          <a:effectLst/>
                          <a:latin typeface="Calibri" panose="020F0502020204030204" pitchFamily="34" charset="0"/>
                          <a:cs typeface="Calibri" panose="020F0502020204030204" pitchFamily="34" charset="0"/>
                        </a:rPr>
                        <a:t>Описание</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908202">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ReadAllBytes</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r>
                        <a:rPr lang="ru-RU" sz="4400" dirty="0">
                          <a:solidFill>
                            <a:schemeClr val="tx1"/>
                          </a:solidFill>
                          <a:effectLst/>
                          <a:latin typeface="Calibri" panose="020F0502020204030204" pitchFamily="34" charset="0"/>
                          <a:cs typeface="Calibri" panose="020F0502020204030204" pitchFamily="34" charset="0"/>
                        </a:rPr>
                        <a:t>Открывает файл, возвращает данные в виде массива байт и закрывает файл.</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908202">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ReadAllLines</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1828434" rtl="0" eaLnBrk="1" fontAlgn="auto" latinLnBrk="0" hangingPunct="1">
                        <a:lnSpc>
                          <a:spcPct val="100000"/>
                        </a:lnSpc>
                        <a:spcBef>
                          <a:spcPts val="0"/>
                        </a:spcBef>
                        <a:spcAft>
                          <a:spcPts val="0"/>
                        </a:spcAft>
                        <a:buClrTx/>
                        <a:buSzTx/>
                        <a:buFontTx/>
                        <a:buNone/>
                        <a:tabLst/>
                        <a:defRPr/>
                      </a:pPr>
                      <a:r>
                        <a:rPr lang="ru-RU" sz="4400" dirty="0">
                          <a:solidFill>
                            <a:schemeClr val="tx1"/>
                          </a:solidFill>
                          <a:effectLst/>
                          <a:latin typeface="Calibri" panose="020F0502020204030204" pitchFamily="34" charset="0"/>
                          <a:cs typeface="Calibri" panose="020F0502020204030204" pitchFamily="34" charset="0"/>
                        </a:rPr>
                        <a:t>Открывает файл, возвращает данные в виде массива строк и закрывает файл.</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849933465"/>
                  </a:ext>
                </a:extLst>
              </a:tr>
              <a:tr h="908202">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ReadAllText</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1828434" rtl="0" eaLnBrk="1" fontAlgn="auto" latinLnBrk="0" hangingPunct="1">
                        <a:lnSpc>
                          <a:spcPct val="100000"/>
                        </a:lnSpc>
                        <a:spcBef>
                          <a:spcPts val="0"/>
                        </a:spcBef>
                        <a:spcAft>
                          <a:spcPts val="0"/>
                        </a:spcAft>
                        <a:buClrTx/>
                        <a:buSzTx/>
                        <a:buFontTx/>
                        <a:buNone/>
                        <a:tabLst/>
                        <a:defRPr/>
                      </a:pPr>
                      <a:r>
                        <a:rPr lang="ru-RU" sz="4400" dirty="0">
                          <a:solidFill>
                            <a:schemeClr val="tx1"/>
                          </a:solidFill>
                          <a:effectLst/>
                          <a:latin typeface="Calibri" panose="020F0502020204030204" pitchFamily="34" charset="0"/>
                          <a:cs typeface="Calibri" panose="020F0502020204030204" pitchFamily="34" charset="0"/>
                        </a:rPr>
                        <a:t>Открывает файл, возвращает данные в виде строки и закрывает файл.</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634464676"/>
                  </a:ext>
                </a:extLst>
              </a:tr>
              <a:tr h="533861">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WriteAllBytes</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r>
                        <a:rPr lang="ru-RU" sz="4400" b="0" i="0" kern="1200" dirty="0">
                          <a:solidFill>
                            <a:schemeClr val="tx1"/>
                          </a:solidFill>
                          <a:effectLst/>
                          <a:latin typeface="Calibri" panose="020F0502020204030204" pitchFamily="34" charset="0"/>
                          <a:ea typeface="+mn-ea"/>
                          <a:cs typeface="Calibri" panose="020F0502020204030204" pitchFamily="34" charset="0"/>
                        </a:rPr>
                        <a:t>Открывает файл, записывает в него массив байт и закрывает файл.</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462087105"/>
                  </a:ext>
                </a:extLst>
              </a:tr>
              <a:tr h="533861">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WriteAllLines</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1828434" rtl="0" eaLnBrk="1" fontAlgn="auto" latinLnBrk="0" hangingPunct="1">
                        <a:lnSpc>
                          <a:spcPct val="100000"/>
                        </a:lnSpc>
                        <a:spcBef>
                          <a:spcPts val="0"/>
                        </a:spcBef>
                        <a:spcAft>
                          <a:spcPts val="0"/>
                        </a:spcAft>
                        <a:buClrTx/>
                        <a:buSzTx/>
                        <a:buFontTx/>
                        <a:buNone/>
                        <a:tabLst/>
                        <a:defRPr/>
                      </a:pPr>
                      <a:r>
                        <a:rPr lang="ru-RU" sz="4400" b="0" i="0" kern="1200" dirty="0">
                          <a:solidFill>
                            <a:schemeClr val="tx1"/>
                          </a:solidFill>
                          <a:effectLst/>
                          <a:latin typeface="Calibri" panose="020F0502020204030204" pitchFamily="34" charset="0"/>
                          <a:ea typeface="+mn-ea"/>
                          <a:cs typeface="Calibri" panose="020F0502020204030204" pitchFamily="34" charset="0"/>
                        </a:rPr>
                        <a:t>Открывает файл, записывает в него массив строк и закрывает файл.</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202311311"/>
                  </a:ext>
                </a:extLst>
              </a:tr>
              <a:tr h="533861">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WriteAllText</a:t>
                      </a:r>
                      <a:r>
                        <a:rPr lang="en-US"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1828434" rtl="0" eaLnBrk="1" fontAlgn="auto" latinLnBrk="0" hangingPunct="1">
                        <a:lnSpc>
                          <a:spcPct val="100000"/>
                        </a:lnSpc>
                        <a:spcBef>
                          <a:spcPts val="0"/>
                        </a:spcBef>
                        <a:spcAft>
                          <a:spcPts val="0"/>
                        </a:spcAft>
                        <a:buClrTx/>
                        <a:buSzTx/>
                        <a:buFontTx/>
                        <a:buNone/>
                        <a:tabLst/>
                        <a:defRPr/>
                      </a:pPr>
                      <a:r>
                        <a:rPr lang="ru-RU" sz="4400" b="0" i="0" kern="1200" dirty="0">
                          <a:solidFill>
                            <a:schemeClr val="tx1"/>
                          </a:solidFill>
                          <a:effectLst/>
                          <a:latin typeface="Calibri" panose="020F0502020204030204" pitchFamily="34" charset="0"/>
                          <a:ea typeface="+mn-ea"/>
                          <a:cs typeface="Calibri" panose="020F0502020204030204" pitchFamily="34" charset="0"/>
                        </a:rPr>
                        <a:t>Открывает файл, записывает в него строку и закрывает файл.</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238001878"/>
                  </a:ext>
                </a:extLst>
              </a:tr>
            </a:tbl>
          </a:graphicData>
        </a:graphic>
      </p:graphicFrame>
    </p:spTree>
    <p:extLst>
      <p:ext uri="{BB962C8B-B14F-4D97-AF65-F5344CB8AC3E}">
        <p14:creationId xmlns:p14="http://schemas.microsoft.com/office/powerpoint/2010/main" val="5537832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Основы </a:t>
            </a:r>
            <a:r>
              <a:rPr lang="en-US" sz="7200" b="1" dirty="0">
                <a:solidFill>
                  <a:srgbClr val="36A9E1"/>
                </a:solidFill>
                <a:latin typeface="Cambria" panose="02040503050406030204" pitchFamily="18" charset="0"/>
                <a:ea typeface="Cambria" panose="02040503050406030204" pitchFamily="18" charset="0"/>
              </a:rPr>
              <a:t>XML</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10048585"/>
          </a:xfrm>
          <a:prstGeom prst="rect">
            <a:avLst/>
          </a:prstGeom>
          <a:noFill/>
        </p:spPr>
        <p:txBody>
          <a:bodyPr wrap="square">
            <a:spAutoFit/>
          </a:bodyPr>
          <a:lstStyle/>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 (англ. </a:t>
            </a:r>
            <a:r>
              <a:rPr lang="ru-RU" sz="4400" b="1" dirty="0">
                <a:latin typeface="Calibri" pitchFamily="34" charset="0"/>
                <a:ea typeface="Segoe UI Symbol" pitchFamily="34" charset="0"/>
                <a:cs typeface="Times New Roman" pitchFamily="18" charset="0"/>
              </a:rPr>
              <a:t>eXtensible Markup Language </a:t>
            </a:r>
            <a:r>
              <a:rPr lang="ru-RU" sz="4400" dirty="0">
                <a:latin typeface="Calibri" pitchFamily="34" charset="0"/>
                <a:ea typeface="Segoe UI Symbol" pitchFamily="34" charset="0"/>
                <a:cs typeface="Times New Roman" pitchFamily="18" charset="0"/>
              </a:rPr>
              <a:t>— расширяемый язык разметки) — рекомендованный Консорциумом Всемирной паутины (W3C) язык разметки. Спецификация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 описывает </a:t>
            </a:r>
            <a:r>
              <a:rPr lang="ru-RU" sz="4400" b="1" dirty="0">
                <a:latin typeface="Calibri" pitchFamily="34" charset="0"/>
                <a:ea typeface="Segoe UI Symbol" pitchFamily="34" charset="0"/>
                <a:cs typeface="Times New Roman" pitchFamily="18" charset="0"/>
              </a:rPr>
              <a:t>XML-документы</a:t>
            </a:r>
            <a:r>
              <a:rPr lang="ru-RU" sz="4400" dirty="0">
                <a:latin typeface="Calibri" pitchFamily="34" charset="0"/>
                <a:ea typeface="Segoe UI Symbol" pitchFamily="34" charset="0"/>
                <a:cs typeface="Times New Roman" pitchFamily="18" charset="0"/>
              </a:rPr>
              <a:t> и частично описывает поведение </a:t>
            </a:r>
            <a:r>
              <a:rPr lang="ru-RU" sz="4400" b="1" dirty="0">
                <a:latin typeface="Calibri" pitchFamily="34" charset="0"/>
                <a:ea typeface="Segoe UI Symbol" pitchFamily="34" charset="0"/>
                <a:cs typeface="Times New Roman" pitchFamily="18" charset="0"/>
              </a:rPr>
              <a:t>XML-процессоров</a:t>
            </a:r>
            <a:r>
              <a:rPr lang="ru-RU" sz="4400" dirty="0">
                <a:latin typeface="Calibri" pitchFamily="34" charset="0"/>
                <a:ea typeface="Segoe UI Symbol" pitchFamily="34" charset="0"/>
                <a:cs typeface="Times New Roman" pitchFamily="18" charset="0"/>
              </a:rPr>
              <a:t> (программ, читающих </a:t>
            </a:r>
            <a:r>
              <a:rPr lang="ru-RU" sz="4400" b="1" dirty="0">
                <a:latin typeface="Calibri" pitchFamily="34" charset="0"/>
                <a:ea typeface="Segoe UI Symbol" pitchFamily="34" charset="0"/>
                <a:cs typeface="Times New Roman" pitchFamily="18" charset="0"/>
              </a:rPr>
              <a:t>XML-документы</a:t>
            </a:r>
            <a:r>
              <a:rPr lang="ru-RU" sz="4400" dirty="0">
                <a:latin typeface="Calibri" pitchFamily="34" charset="0"/>
                <a:ea typeface="Segoe UI Symbol" pitchFamily="34" charset="0"/>
                <a:cs typeface="Times New Roman" pitchFamily="18" charset="0"/>
              </a:rPr>
              <a:t> и обеспечивающих доступ к их содержимому).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 разрабатывался как язык с простым </a:t>
            </a:r>
            <a:r>
              <a:rPr lang="ru-RU" sz="4400" dirty="0" smtClean="0">
                <a:latin typeface="Calibri" pitchFamily="34" charset="0"/>
                <a:ea typeface="Segoe UI Symbol" pitchFamily="34" charset="0"/>
                <a:cs typeface="Times New Roman" pitchFamily="18" charset="0"/>
              </a:rPr>
              <a:t>формальным</a:t>
            </a:r>
            <a:r>
              <a:rPr lang="en-US" sz="4400" dirty="0" smtClean="0">
                <a:latin typeface="Calibri" pitchFamily="34" charset="0"/>
                <a:ea typeface="Segoe UI Symbol" pitchFamily="34" charset="0"/>
                <a:cs typeface="Times New Roman" pitchFamily="18" charset="0"/>
              </a:rPr>
              <a:t> </a:t>
            </a:r>
            <a:r>
              <a:rPr lang="ru-RU" sz="4400" dirty="0" smtClean="0">
                <a:latin typeface="Calibri" pitchFamily="34" charset="0"/>
                <a:ea typeface="Segoe UI Symbol" pitchFamily="34" charset="0"/>
                <a:cs typeface="Times New Roman" pitchFamily="18" charset="0"/>
              </a:rPr>
              <a:t>синтаксисом</a:t>
            </a:r>
            <a:r>
              <a:rPr lang="ru-RU" sz="4400" dirty="0">
                <a:latin typeface="Calibri" pitchFamily="34" charset="0"/>
                <a:ea typeface="Segoe UI Symbol" pitchFamily="34" charset="0"/>
                <a:cs typeface="Times New Roman" pitchFamily="18" charset="0"/>
              </a:rPr>
              <a:t>, удобный для создания и обработки документов программами и одновременно удобный для чтения и создания документов человеком, с подчёркиванием нацеленности на использование в Интернете.</a:t>
            </a: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Язык называется расширяемым, поскольку он не фиксирует разметку, используемую в документах: разработчик волен создать разметку в соответствии с потребностями к конкретной области, будучи ограниченным лишь синтаксическими правилами языка.</a:t>
            </a: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До популяризации </a:t>
            </a:r>
            <a:r>
              <a:rPr lang="en-US"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a:t>
            </a:r>
            <a:r>
              <a:rPr lang="ru-RU" sz="4400" b="1" dirty="0">
                <a:latin typeface="Calibri" pitchFamily="34" charset="0"/>
                <a:ea typeface="Segoe UI Symbol" pitchFamily="34" charset="0"/>
                <a:cs typeface="Times New Roman" pitchFamily="18" charset="0"/>
              </a:rPr>
              <a:t> XML</a:t>
            </a:r>
            <a:r>
              <a:rPr lang="ru-RU" sz="4400" dirty="0">
                <a:latin typeface="Calibri" pitchFamily="34" charset="0"/>
                <a:ea typeface="Segoe UI Symbol" pitchFamily="34" charset="0"/>
                <a:cs typeface="Times New Roman" pitchFamily="18" charset="0"/>
              </a:rPr>
              <a:t> являлся одним из самых распространенных стандартов документов, который позволял в удобной форме сохранять сложные по структуре данные. Поэтому разработчики платформы </a:t>
            </a:r>
            <a:r>
              <a:rPr lang="ru-RU" sz="4400" b="1" dirty="0">
                <a:latin typeface="Calibri" pitchFamily="34" charset="0"/>
                <a:ea typeface="Segoe UI Symbol" pitchFamily="34" charset="0"/>
                <a:cs typeface="Times New Roman" pitchFamily="18" charset="0"/>
              </a:rPr>
              <a:t>.NET </a:t>
            </a:r>
            <a:r>
              <a:rPr lang="ru-RU" sz="4400" dirty="0">
                <a:latin typeface="Calibri" pitchFamily="34" charset="0"/>
                <a:ea typeface="Segoe UI Symbol" pitchFamily="34" charset="0"/>
                <a:cs typeface="Times New Roman" pitchFamily="18" charset="0"/>
              </a:rPr>
              <a:t>включили в фреймворк широкие возможности для работы с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p:txBody>
      </p:sp>
    </p:spTree>
    <p:extLst>
      <p:ext uri="{BB962C8B-B14F-4D97-AF65-F5344CB8AC3E}">
        <p14:creationId xmlns:p14="http://schemas.microsoft.com/office/powerpoint/2010/main" val="35983718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Основы </a:t>
            </a:r>
            <a:r>
              <a:rPr lang="en-US" sz="7200" b="1" dirty="0">
                <a:solidFill>
                  <a:srgbClr val="36A9E1"/>
                </a:solidFill>
                <a:latin typeface="Cambria" panose="02040503050406030204" pitchFamily="18" charset="0"/>
                <a:ea typeface="Cambria" panose="02040503050406030204" pitchFamily="18" charset="0"/>
              </a:rPr>
              <a:t>XML</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8525411"/>
          </a:xfrm>
          <a:prstGeom prst="rect">
            <a:avLst/>
          </a:prstGeom>
          <a:noFill/>
        </p:spPr>
        <p:txBody>
          <a:bodyPr wrap="square">
            <a:spAutoFit/>
          </a:bodyPr>
          <a:lstStyle/>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Чтобы начать работу с документом xml, нам надо создать объект </a:t>
            </a:r>
            <a:r>
              <a:rPr lang="ru-RU" sz="4400" b="1" dirty="0">
                <a:latin typeface="Calibri" pitchFamily="34" charset="0"/>
                <a:ea typeface="Segoe UI Symbol" pitchFamily="34" charset="0"/>
                <a:cs typeface="Times New Roman" pitchFamily="18" charset="0"/>
              </a:rPr>
              <a:t>XmlDocument</a:t>
            </a:r>
            <a:r>
              <a:rPr lang="ru-RU" sz="4400" dirty="0">
                <a:latin typeface="Calibri" pitchFamily="34" charset="0"/>
                <a:ea typeface="Segoe UI Symbol" pitchFamily="34" charset="0"/>
                <a:cs typeface="Times New Roman" pitchFamily="18" charset="0"/>
              </a:rPr>
              <a:t> и затем загрузить в него </a:t>
            </a:r>
            <a:r>
              <a:rPr lang="ru-RU" sz="4400" b="1" dirty="0">
                <a:latin typeface="Calibri" pitchFamily="34" charset="0"/>
                <a:ea typeface="Segoe UI Symbol" pitchFamily="34" charset="0"/>
                <a:cs typeface="Times New Roman" pitchFamily="18" charset="0"/>
              </a:rPr>
              <a:t>xml-файл</a:t>
            </a:r>
            <a:r>
              <a:rPr lang="ru-RU" sz="4400" dirty="0">
                <a:latin typeface="Calibri" pitchFamily="34" charset="0"/>
                <a:ea typeface="Segoe UI Symbol" pitchFamily="34" charset="0"/>
                <a:cs typeface="Times New Roman" pitchFamily="18" charset="0"/>
              </a:rPr>
              <a:t>: </a:t>
            </a:r>
            <a:r>
              <a:rPr lang="ru-RU" sz="4400" b="1" dirty="0">
                <a:latin typeface="Calibri" pitchFamily="34" charset="0"/>
                <a:ea typeface="Segoe UI Symbol" pitchFamily="34" charset="0"/>
                <a:cs typeface="Times New Roman" pitchFamily="18" charset="0"/>
              </a:rPr>
              <a:t>xDoc.Load("users.xml");</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При разборе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 для начала мы получаем корневой элемент документа с помощью свойства </a:t>
            </a:r>
            <a:r>
              <a:rPr lang="ru-RU" sz="4400" b="1" dirty="0">
                <a:latin typeface="Calibri" pitchFamily="34" charset="0"/>
                <a:ea typeface="Segoe UI Symbol" pitchFamily="34" charset="0"/>
                <a:cs typeface="Times New Roman" pitchFamily="18" charset="0"/>
              </a:rPr>
              <a:t>xDoc.DocumentElement</a:t>
            </a:r>
            <a:r>
              <a:rPr lang="ru-RU" sz="4400" dirty="0">
                <a:latin typeface="Calibri" pitchFamily="34" charset="0"/>
                <a:ea typeface="Segoe UI Symbol" pitchFamily="34" charset="0"/>
                <a:cs typeface="Times New Roman" pitchFamily="18" charset="0"/>
              </a:rPr>
              <a:t>. Далее уже происходит собственно разбор узлов документа.</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Следовательно у нас есь несколько подходов для работы с </a:t>
            </a:r>
            <a:r>
              <a:rPr lang="en-US" sz="4400" dirty="0">
                <a:latin typeface="Calibri" pitchFamily="34" charset="0"/>
                <a:ea typeface="Segoe UI Symbol" pitchFamily="34" charset="0"/>
                <a:cs typeface="Times New Roman" pitchFamily="18" charset="0"/>
              </a:rPr>
              <a:t>XML:</a:t>
            </a:r>
          </a:p>
          <a:p>
            <a:pPr marL="1828435" lvl="1" indent="-914400" algn="just">
              <a:lnSpc>
                <a:spcPct val="80000"/>
              </a:lnSpc>
              <a:spcBef>
                <a:spcPts val="300"/>
              </a:spcBef>
              <a:buClr>
                <a:schemeClr val="accent2"/>
              </a:buClr>
              <a:buFont typeface="Wingdings" panose="05000000000000000000" pitchFamily="2" charset="2"/>
              <a:buChar char="Ø"/>
              <a:defRPr/>
            </a:pPr>
            <a:r>
              <a:rPr lang="ru-RU" sz="4400" dirty="0">
                <a:latin typeface="Calibri" pitchFamily="34" charset="0"/>
                <a:ea typeface="Segoe UI Symbol" pitchFamily="34" charset="0"/>
                <a:cs typeface="Times New Roman" pitchFamily="18" charset="0"/>
              </a:rPr>
              <a:t>Чтение документа в память целиком и представление документа в виде иерархии объектов определенных типов.</a:t>
            </a:r>
          </a:p>
          <a:p>
            <a:pPr marL="1828435" lvl="1" indent="-914400" algn="just">
              <a:lnSpc>
                <a:spcPct val="80000"/>
              </a:lnSpc>
              <a:spcBef>
                <a:spcPts val="300"/>
              </a:spcBef>
              <a:buClr>
                <a:schemeClr val="accent2"/>
              </a:buClr>
              <a:buFont typeface="Wingdings" panose="05000000000000000000" pitchFamily="2" charset="2"/>
              <a:buChar char="Ø"/>
              <a:defRPr/>
            </a:pPr>
            <a:r>
              <a:rPr lang="ru-RU" sz="4400" dirty="0">
                <a:latin typeface="Calibri" pitchFamily="34" charset="0"/>
                <a:ea typeface="Segoe UI Symbol" pitchFamily="34" charset="0"/>
                <a:cs typeface="Times New Roman" pitchFamily="18" charset="0"/>
              </a:rPr>
              <a:t>Последовательное чтение документа, и анализ каждого прочитанного элемента при помощи классов и их методов из пространстра имен </a:t>
            </a:r>
            <a:r>
              <a:rPr lang="en-US" sz="4400" b="1" dirty="0" err="1">
                <a:latin typeface="Calibri" pitchFamily="34" charset="0"/>
                <a:ea typeface="Segoe UI Symbol" pitchFamily="34" charset="0"/>
                <a:cs typeface="Times New Roman" pitchFamily="18" charset="0"/>
              </a:rPr>
              <a:t>System.Xml</a:t>
            </a:r>
            <a:r>
              <a:rPr lang="ru-RU" sz="4400" dirty="0">
                <a:latin typeface="Calibri" pitchFamily="34" charset="0"/>
                <a:ea typeface="Segoe UI Symbol" pitchFamily="34" charset="0"/>
                <a:cs typeface="Times New Roman" pitchFamily="18" charset="0"/>
              </a:rPr>
              <a:t>.</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XML-документ объявляет строка </a:t>
            </a:r>
            <a:r>
              <a:rPr lang="ru-RU" sz="4400" b="1" dirty="0">
                <a:latin typeface="Calibri" pitchFamily="34" charset="0"/>
                <a:ea typeface="Segoe UI Symbol" pitchFamily="34" charset="0"/>
                <a:cs typeface="Times New Roman" pitchFamily="18" charset="0"/>
              </a:rPr>
              <a:t>&lt;?xml version="1.0" encoding="utf-8" ?&gt;. </a:t>
            </a:r>
            <a:r>
              <a:rPr lang="ru-RU" sz="4400" dirty="0">
                <a:latin typeface="Calibri" pitchFamily="34" charset="0"/>
                <a:ea typeface="Segoe UI Symbol" pitchFamily="34" charset="0"/>
                <a:cs typeface="Times New Roman" pitchFamily="18" charset="0"/>
              </a:rPr>
              <a:t>Она задает версию (1.0) и кодировку (utf-8) xml. Далее идет собственно содержимое документа. </a:t>
            </a:r>
          </a:p>
        </p:txBody>
      </p:sp>
    </p:spTree>
    <p:extLst>
      <p:ext uri="{BB962C8B-B14F-4D97-AF65-F5344CB8AC3E}">
        <p14:creationId xmlns:p14="http://schemas.microsoft.com/office/powerpoint/2010/main" val="24530255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Основные классы для работы с </a:t>
            </a:r>
            <a:r>
              <a:rPr lang="en-US" sz="7200" b="1" dirty="0">
                <a:solidFill>
                  <a:srgbClr val="36A9E1"/>
                </a:solidFill>
                <a:latin typeface="Cambria" panose="02040503050406030204" pitchFamily="18" charset="0"/>
                <a:ea typeface="Cambria" panose="02040503050406030204" pitchFamily="18" charset="0"/>
              </a:rPr>
              <a:t>XML</a:t>
            </a:r>
            <a:endParaRPr lang="ru-RU" sz="7200" b="1" dirty="0">
              <a:solidFill>
                <a:srgbClr val="36A9E1"/>
              </a:solidFill>
              <a:latin typeface="Cambria" panose="02040503050406030204" pitchFamily="18" charset="0"/>
              <a:ea typeface="Cambria" panose="02040503050406030204" pitchFamily="18" charset="0"/>
            </a:endParaRPr>
          </a:p>
        </p:txBody>
      </p:sp>
      <p:graphicFrame>
        <p:nvGraphicFramePr>
          <p:cNvPr id="2" name="Group 79">
            <a:extLst>
              <a:ext uri="{FF2B5EF4-FFF2-40B4-BE49-F238E27FC236}">
                <a16:creationId xmlns:a16="http://schemas.microsoft.com/office/drawing/2014/main" xmlns="" id="{9C4D68F4-DC32-44D0-9874-C75A06951B00}"/>
              </a:ext>
            </a:extLst>
          </p:cNvPr>
          <p:cNvGraphicFramePr>
            <a:graphicFrameLocks/>
          </p:cNvGraphicFramePr>
          <p:nvPr>
            <p:extLst>
              <p:ext uri="{D42A27DB-BD31-4B8C-83A1-F6EECF244321}">
                <p14:modId xmlns:p14="http://schemas.microsoft.com/office/powerpoint/2010/main" val="3720372539"/>
              </p:ext>
            </p:extLst>
          </p:nvPr>
        </p:nvGraphicFramePr>
        <p:xfrm>
          <a:off x="1568706" y="2897956"/>
          <a:ext cx="21329394" cy="9662160"/>
        </p:xfrm>
        <a:graphic>
          <a:graphicData uri="http://schemas.openxmlformats.org/drawingml/2006/table">
            <a:tbl>
              <a:tblPr/>
              <a:tblGrid>
                <a:gridCol w="4320049">
                  <a:extLst>
                    <a:ext uri="{9D8B030D-6E8A-4147-A177-3AD203B41FA5}">
                      <a16:colId xmlns:a16="http://schemas.microsoft.com/office/drawing/2014/main" xmlns="" val="20000"/>
                    </a:ext>
                  </a:extLst>
                </a:gridCol>
                <a:gridCol w="17009345">
                  <a:extLst>
                    <a:ext uri="{9D8B030D-6E8A-4147-A177-3AD203B41FA5}">
                      <a16:colId xmlns:a16="http://schemas.microsoft.com/office/drawing/2014/main" xmlns="" val="20001"/>
                    </a:ext>
                  </a:extLst>
                </a:gridCol>
              </a:tblGrid>
              <a:tr h="520513">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Класс</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XmlNode</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узел </a:t>
                      </a:r>
                      <a:r>
                        <a:rPr lang="ru-RU" sz="4400" b="1" i="0" kern="1200" dirty="0">
                          <a:solidFill>
                            <a:schemeClr val="tx1"/>
                          </a:solidFill>
                          <a:effectLst/>
                          <a:latin typeface="Calibri" panose="020F0502020204030204" pitchFamily="34" charset="0"/>
                          <a:ea typeface="+mn-ea"/>
                          <a:cs typeface="Calibri" panose="020F0502020204030204" pitchFamily="34" charset="0"/>
                        </a:rPr>
                        <a:t>xml</a:t>
                      </a:r>
                      <a:r>
                        <a:rPr lang="ru-RU" sz="4400" b="0" i="0" kern="1200" dirty="0">
                          <a:solidFill>
                            <a:schemeClr val="tx1"/>
                          </a:solidFill>
                          <a:effectLst/>
                          <a:latin typeface="Calibri" panose="020F0502020204030204" pitchFamily="34" charset="0"/>
                          <a:ea typeface="+mn-ea"/>
                          <a:cs typeface="Calibri" panose="020F0502020204030204" pitchFamily="34" charset="0"/>
                        </a:rPr>
                        <a:t>. В качестве узла может использоваться весь документ, так и отдельный элемент.</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920715178"/>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XmlDocument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весь </a:t>
                      </a:r>
                      <a:r>
                        <a:rPr lang="en-US" sz="4400" b="1" i="0" kern="1200" dirty="0">
                          <a:solidFill>
                            <a:schemeClr val="tx1"/>
                          </a:solidFill>
                          <a:effectLst/>
                          <a:latin typeface="Calibri" panose="020F0502020204030204" pitchFamily="34" charset="0"/>
                          <a:ea typeface="+mn-ea"/>
                          <a:cs typeface="Calibri" panose="020F0502020204030204" pitchFamily="34" charset="0"/>
                        </a:rPr>
                        <a:t>xml-</a:t>
                      </a:r>
                      <a:r>
                        <a:rPr lang="ru-RU" sz="4400" b="0" i="0" kern="1200" dirty="0">
                          <a:solidFill>
                            <a:schemeClr val="tx1"/>
                          </a:solidFill>
                          <a:effectLst/>
                          <a:latin typeface="Calibri" panose="020F0502020204030204" pitchFamily="34" charset="0"/>
                          <a:ea typeface="+mn-ea"/>
                          <a:cs typeface="Calibri" panose="020F0502020204030204" pitchFamily="34" charset="0"/>
                        </a:rPr>
                        <a:t>документ.</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24135561"/>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XmlElement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отдельный элемент. Наследуется от класса </a:t>
                      </a:r>
                      <a:r>
                        <a:rPr lang="ru-RU" sz="4400" b="1" i="0" kern="1200" dirty="0">
                          <a:solidFill>
                            <a:schemeClr val="tx1"/>
                          </a:solidFill>
                          <a:effectLst/>
                          <a:latin typeface="Calibri" panose="020F0502020204030204" pitchFamily="34" charset="0"/>
                          <a:ea typeface="+mn-ea"/>
                          <a:cs typeface="Calibri" panose="020F0502020204030204" pitchFamily="34" charset="0"/>
                        </a:rPr>
                        <a:t>XmlNode.</a:t>
                      </a:r>
                      <a:endParaRPr lang="ru-RU"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237984911"/>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XmlAttribute</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атрибут элемента.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924905202"/>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XmlText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значение элемента в виде текста, то есть тот текст, который находится в элементе между его открывающим и закрывающим тегами.</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591277808"/>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XmlComment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Представляет комментарий в </a:t>
                      </a:r>
                      <a:r>
                        <a:rPr lang="en-US" sz="4400" b="1" i="0" kern="1200" dirty="0">
                          <a:solidFill>
                            <a:schemeClr val="tx1"/>
                          </a:solidFill>
                          <a:effectLst/>
                          <a:latin typeface="Calibri" panose="020F0502020204030204" pitchFamily="34" charset="0"/>
                          <a:ea typeface="+mn-ea"/>
                          <a:cs typeface="Calibri" panose="020F0502020204030204" pitchFamily="34" charset="0"/>
                        </a:rPr>
                        <a:t>xml</a:t>
                      </a:r>
                      <a:r>
                        <a:rPr lang="ru-RU" sz="4400" b="1" i="0" kern="1200" dirty="0">
                          <a:solidFill>
                            <a:schemeClr val="tx1"/>
                          </a:solidFill>
                          <a:effectLst/>
                          <a:latin typeface="Calibri" panose="020F0502020204030204" pitchFamily="34" charset="0"/>
                          <a:ea typeface="+mn-ea"/>
                          <a:cs typeface="Calibri" panose="020F0502020204030204" pitchFamily="34" charset="0"/>
                        </a:rPr>
                        <a:t>.</a:t>
                      </a:r>
                      <a:endParaRPr lang="ru-RU"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182498449"/>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XmlNodeList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smtClean="0">
                          <a:solidFill>
                            <a:schemeClr val="tx1"/>
                          </a:solidFill>
                          <a:effectLst/>
                          <a:latin typeface="Calibri" panose="020F0502020204030204" pitchFamily="34" charset="0"/>
                          <a:ea typeface="+mn-ea"/>
                          <a:cs typeface="Calibri" panose="020F0502020204030204" pitchFamily="34" charset="0"/>
                        </a:rPr>
                        <a:t>Используется </a:t>
                      </a:r>
                      <a:r>
                        <a:rPr lang="ru-RU" sz="4400" b="0" i="0" kern="1200" dirty="0">
                          <a:solidFill>
                            <a:schemeClr val="tx1"/>
                          </a:solidFill>
                          <a:effectLst/>
                          <a:latin typeface="Calibri" panose="020F0502020204030204" pitchFamily="34" charset="0"/>
                          <a:ea typeface="+mn-ea"/>
                          <a:cs typeface="Calibri" panose="020F0502020204030204" pitchFamily="34" charset="0"/>
                        </a:rPr>
                        <a:t>для работы со списком узлов.</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4100526387"/>
                  </a:ext>
                </a:extLst>
              </a:tr>
            </a:tbl>
          </a:graphicData>
        </a:graphic>
      </p:graphicFrame>
    </p:spTree>
    <p:extLst>
      <p:ext uri="{BB962C8B-B14F-4D97-AF65-F5344CB8AC3E}">
        <p14:creationId xmlns:p14="http://schemas.microsoft.com/office/powerpoint/2010/main" val="16375634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Методы и свойства </a:t>
            </a:r>
            <a:r>
              <a:rPr lang="en-US" sz="7200" b="1" dirty="0" err="1">
                <a:solidFill>
                  <a:srgbClr val="36A9E1"/>
                </a:solidFill>
                <a:latin typeface="Cambria" panose="02040503050406030204" pitchFamily="18" charset="0"/>
                <a:ea typeface="Cambria" panose="02040503050406030204" pitchFamily="18" charset="0"/>
              </a:rPr>
              <a:t>XmlNode</a:t>
            </a:r>
            <a:endParaRPr lang="ru-RU" sz="7200" b="1" dirty="0">
              <a:solidFill>
                <a:srgbClr val="36A9E1"/>
              </a:solidFill>
              <a:latin typeface="Cambria" panose="02040503050406030204" pitchFamily="18" charset="0"/>
              <a:ea typeface="Cambria" panose="02040503050406030204" pitchFamily="18" charset="0"/>
            </a:endParaRPr>
          </a:p>
        </p:txBody>
      </p:sp>
      <p:graphicFrame>
        <p:nvGraphicFramePr>
          <p:cNvPr id="2" name="Group 79">
            <a:extLst>
              <a:ext uri="{FF2B5EF4-FFF2-40B4-BE49-F238E27FC236}">
                <a16:creationId xmlns:a16="http://schemas.microsoft.com/office/drawing/2014/main" xmlns="" id="{9C4D68F4-DC32-44D0-9874-C75A06951B00}"/>
              </a:ext>
            </a:extLst>
          </p:cNvPr>
          <p:cNvGraphicFramePr>
            <a:graphicFrameLocks/>
          </p:cNvGraphicFramePr>
          <p:nvPr>
            <p:extLst>
              <p:ext uri="{D42A27DB-BD31-4B8C-83A1-F6EECF244321}">
                <p14:modId xmlns:p14="http://schemas.microsoft.com/office/powerpoint/2010/main" val="1757466810"/>
              </p:ext>
            </p:extLst>
          </p:nvPr>
        </p:nvGraphicFramePr>
        <p:xfrm>
          <a:off x="1568706" y="2897956"/>
          <a:ext cx="21329394" cy="9563100"/>
        </p:xfrm>
        <a:graphic>
          <a:graphicData uri="http://schemas.openxmlformats.org/drawingml/2006/table">
            <a:tbl>
              <a:tblPr/>
              <a:tblGrid>
                <a:gridCol w="4320049">
                  <a:extLst>
                    <a:ext uri="{9D8B030D-6E8A-4147-A177-3AD203B41FA5}">
                      <a16:colId xmlns:a16="http://schemas.microsoft.com/office/drawing/2014/main" xmlns="" val="20000"/>
                    </a:ext>
                  </a:extLst>
                </a:gridCol>
                <a:gridCol w="17009345">
                  <a:extLst>
                    <a:ext uri="{9D8B030D-6E8A-4147-A177-3AD203B41FA5}">
                      <a16:colId xmlns:a16="http://schemas.microsoft.com/office/drawing/2014/main" xmlns="" val="20001"/>
                    </a:ext>
                  </a:extLst>
                </a:gridCol>
              </a:tblGrid>
              <a:tr h="520513">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Метод, свойство</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AppendChild</a:t>
                      </a:r>
                      <a:r>
                        <a:rPr lang="ru-RU"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Добавляет в конец текущего узла новый дочерний узел.</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920715178"/>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InsertAfter</a:t>
                      </a:r>
                      <a:r>
                        <a:rPr lang="ru-RU"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Добавляет новый узел после определенного узла.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24135561"/>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InsertBefore</a:t>
                      </a:r>
                      <a:r>
                        <a:rPr lang="ru-RU"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Добавляет новый узел до определенного узла.</a:t>
                      </a:r>
                      <a:endParaRPr lang="ru-RU"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237984911"/>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RemoveAll</a:t>
                      </a:r>
                      <a:r>
                        <a:rPr lang="ru-RU" sz="4400" b="1" i="0" kern="1200" dirty="0">
                          <a:solidFill>
                            <a:schemeClr val="tx1"/>
                          </a:solidFill>
                          <a:effectLst/>
                          <a:latin typeface="Calibri" panose="020F0502020204030204" pitchFamily="34" charset="0"/>
                          <a:ea typeface="+mn-ea"/>
                          <a:cs typeface="Calibri" panose="020F0502020204030204" pitchFamily="34" charset="0"/>
                        </a:rPr>
                        <a:t>()</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Удаляет все дочерние узлы текущего узла.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924905202"/>
                  </a:ext>
                </a:extLst>
              </a:tr>
              <a:tr h="885494">
                <a:tc>
                  <a:txBody>
                    <a:bodyPr/>
                    <a:lstStyle/>
                    <a:p>
                      <a:r>
                        <a:rPr lang="en-US" sz="4400" b="1" i="0" kern="1200" dirty="0">
                          <a:solidFill>
                            <a:schemeClr val="tx1"/>
                          </a:solidFill>
                          <a:effectLst/>
                          <a:latin typeface="Calibri" panose="020F0502020204030204" pitchFamily="34" charset="0"/>
                          <a:ea typeface="+mn-ea"/>
                          <a:cs typeface="Calibri" panose="020F0502020204030204" pitchFamily="34" charset="0"/>
                        </a:rPr>
                        <a:t>Name </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Возвращает название узла.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591277808"/>
                  </a:ext>
                </a:extLst>
              </a:tr>
              <a:tr h="520513">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InnerText</a:t>
                      </a:r>
                      <a:r>
                        <a:rPr lang="en-US" sz="4400" b="1" i="0" kern="1200" dirty="0">
                          <a:solidFill>
                            <a:schemeClr val="tx1"/>
                          </a:solidFill>
                          <a:effectLst/>
                          <a:latin typeface="Calibri" panose="020F0502020204030204" pitchFamily="34" charset="0"/>
                          <a:ea typeface="+mn-ea"/>
                          <a:cs typeface="Calibri" panose="020F0502020204030204" pitchFamily="34" charset="0"/>
                        </a:rPr>
                        <a:t> </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Возвращает текстовое значение узла.</a:t>
                      </a:r>
                      <a:endParaRPr lang="ru-RU"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182498449"/>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HasChildNodes</a:t>
                      </a:r>
                      <a:r>
                        <a:rPr lang="en-US" sz="4400" b="1" i="0" kern="1200" dirty="0">
                          <a:solidFill>
                            <a:schemeClr val="tx1"/>
                          </a:solidFill>
                          <a:effectLst/>
                          <a:latin typeface="Calibri" panose="020F0502020204030204" pitchFamily="34" charset="0"/>
                          <a:ea typeface="+mn-ea"/>
                          <a:cs typeface="Calibri" panose="020F0502020204030204" pitchFamily="34" charset="0"/>
                        </a:rPr>
                        <a:t> </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Возвращает true, если текущий узел имеет дочерние узлы.</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4100526387"/>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ChildNodes</a:t>
                      </a:r>
                      <a:r>
                        <a:rPr lang="en-US" sz="4400" b="1" i="0" kern="1200" dirty="0">
                          <a:solidFill>
                            <a:schemeClr val="tx1"/>
                          </a:solidFill>
                          <a:effectLst/>
                          <a:latin typeface="Calibri" panose="020F0502020204030204" pitchFamily="34" charset="0"/>
                          <a:ea typeface="+mn-ea"/>
                          <a:cs typeface="Calibri" panose="020F0502020204030204" pitchFamily="34" charset="0"/>
                        </a:rPr>
                        <a:t> </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Возвращает коллекцию дочерних узлов для данного узла.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787096149"/>
                  </a:ext>
                </a:extLst>
              </a:tr>
              <a:tr h="885494">
                <a:tc>
                  <a:txBody>
                    <a:bodyPr/>
                    <a:lstStyle/>
                    <a:p>
                      <a:r>
                        <a:rPr lang="en-US" sz="4400" b="1" i="0" kern="1200" dirty="0" err="1">
                          <a:solidFill>
                            <a:schemeClr val="tx1"/>
                          </a:solidFill>
                          <a:effectLst/>
                          <a:latin typeface="Calibri" panose="020F0502020204030204" pitchFamily="34" charset="0"/>
                          <a:ea typeface="+mn-ea"/>
                          <a:cs typeface="Calibri" panose="020F0502020204030204" pitchFamily="34" charset="0"/>
                        </a:rPr>
                        <a:t>ParentNode</a:t>
                      </a:r>
                      <a:r>
                        <a:rPr lang="en-US" sz="4400" b="1" i="0" kern="1200" dirty="0">
                          <a:solidFill>
                            <a:schemeClr val="tx1"/>
                          </a:solidFill>
                          <a:effectLst/>
                          <a:latin typeface="Calibri" panose="020F0502020204030204" pitchFamily="34" charset="0"/>
                          <a:ea typeface="+mn-ea"/>
                          <a:cs typeface="Calibri" panose="020F0502020204030204" pitchFamily="34" charset="0"/>
                        </a:rPr>
                        <a:t> </a:t>
                      </a:r>
                      <a:endParaRPr lang="en-US" sz="4400" b="1"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b="0" i="0" kern="1200" dirty="0">
                          <a:solidFill>
                            <a:schemeClr val="tx1"/>
                          </a:solidFill>
                          <a:effectLst/>
                          <a:latin typeface="Calibri" panose="020F0502020204030204" pitchFamily="34" charset="0"/>
                          <a:ea typeface="+mn-ea"/>
                          <a:cs typeface="Calibri" panose="020F0502020204030204" pitchFamily="34" charset="0"/>
                        </a:rPr>
                        <a:t>Возвращает родительский узел у текущего узла.</a:t>
                      </a:r>
                      <a:endParaRPr lang="ru-RU"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977071562"/>
                  </a:ext>
                </a:extLst>
              </a:tr>
            </a:tbl>
          </a:graphicData>
        </a:graphic>
      </p:graphicFrame>
    </p:spTree>
    <p:extLst>
      <p:ext uri="{BB962C8B-B14F-4D97-AF65-F5344CB8AC3E}">
        <p14:creationId xmlns:p14="http://schemas.microsoft.com/office/powerpoint/2010/main" val="31983541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Основы </a:t>
            </a:r>
            <a:r>
              <a:rPr lang="en-US" sz="7200" b="1" dirty="0">
                <a:solidFill>
                  <a:srgbClr val="36A9E1"/>
                </a:solidFill>
                <a:latin typeface="Cambria" panose="02040503050406030204" pitchFamily="18" charset="0"/>
                <a:ea typeface="Cambria" panose="02040503050406030204" pitchFamily="18" charset="0"/>
              </a:rPr>
              <a:t>JSON</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9699258"/>
          </a:xfrm>
          <a:prstGeom prst="rect">
            <a:avLst/>
          </a:prstGeom>
          <a:noFill/>
        </p:spPr>
        <p:txBody>
          <a:bodyPr wrap="square">
            <a:spAutoFit/>
          </a:bodyPr>
          <a:lstStyle/>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 это формат, который хранит структурированную информацию и в основном используется для передачи данных между сервером и клиентом.</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Файл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представляет собой более простую и лёгкую альтернативу расширению с аналогичными функциями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a:t>
            </a:r>
            <a:r>
              <a:rPr lang="en-US" sz="4400" dirty="0">
                <a:latin typeface="Calibri" pitchFamily="34" charset="0"/>
                <a:ea typeface="Segoe UI Symbol" pitchFamily="34" charset="0"/>
                <a:cs typeface="Times New Roman" pitchFamily="18" charset="0"/>
              </a:rPr>
              <a:t> </a:t>
            </a:r>
          </a:p>
          <a:p>
            <a:pPr indent="914400" algn="just">
              <a:lnSpc>
                <a:spcPct val="80000"/>
              </a:lnSpc>
              <a:spcBef>
                <a:spcPts val="300"/>
              </a:spcBef>
              <a:defRPr/>
            </a:pP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Есть два основных элемента объекта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ключи и значения.</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Ключи</a:t>
            </a:r>
            <a:r>
              <a:rPr lang="ru-RU" sz="4400" dirty="0">
                <a:latin typeface="Calibri" pitchFamily="34" charset="0"/>
                <a:ea typeface="Segoe UI Symbol" pitchFamily="34" charset="0"/>
                <a:cs typeface="Times New Roman" pitchFamily="18" charset="0"/>
              </a:rPr>
              <a:t> должны быть строками. Они содержат последовательность символов, которые заключены в кавычки.</a:t>
            </a: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Значения</a:t>
            </a:r>
            <a:r>
              <a:rPr lang="ru-RU" sz="4400" dirty="0">
                <a:latin typeface="Calibri" pitchFamily="34" charset="0"/>
                <a:ea typeface="Segoe UI Symbol" pitchFamily="34" charset="0"/>
                <a:cs typeface="Times New Roman" pitchFamily="18" charset="0"/>
              </a:rPr>
              <a:t> являются допустимым типом данных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Они могут быть в форме массива, объекта, строки, логического значения, числа или значения </a:t>
            </a:r>
            <a:r>
              <a:rPr lang="ru-RU" sz="4400" b="1" dirty="0">
                <a:latin typeface="Calibri" pitchFamily="34" charset="0"/>
                <a:ea typeface="Segoe UI Symbol" pitchFamily="34" charset="0"/>
                <a:cs typeface="Times New Roman" pitchFamily="18" charset="0"/>
              </a:rPr>
              <a:t>null</a:t>
            </a:r>
            <a:r>
              <a:rPr lang="ru-RU" sz="4400" dirty="0">
                <a:latin typeface="Calibri" pitchFamily="34" charset="0"/>
                <a:ea typeface="Segoe UI Symbol" pitchFamily="34" charset="0"/>
                <a:cs typeface="Times New Roman" pitchFamily="18" charset="0"/>
              </a:rPr>
              <a:t>.</a:t>
            </a: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Объект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начинается и заканчивается фигурными скобками </a:t>
            </a:r>
            <a:r>
              <a:rPr lang="ru-RU" sz="4400" b="1" dirty="0">
                <a:latin typeface="Calibri" pitchFamily="34" charset="0"/>
                <a:ea typeface="Segoe UI Symbol" pitchFamily="34" charset="0"/>
                <a:cs typeface="Times New Roman" pitchFamily="18" charset="0"/>
              </a:rPr>
              <a:t>{}</a:t>
            </a:r>
            <a:r>
              <a:rPr lang="ru-RU" sz="4400" dirty="0">
                <a:latin typeface="Calibri" pitchFamily="34" charset="0"/>
                <a:ea typeface="Segoe UI Symbol" pitchFamily="34" charset="0"/>
                <a:cs typeface="Times New Roman" pitchFamily="18" charset="0"/>
              </a:rPr>
              <a:t>. Внутри может быть одна или больше пар ключей/значений с запятой для их разделения. Между тем за каждым ключом следует двоеточие, чтобы отличить его от значения.</a:t>
            </a:r>
            <a:endParaRPr lang="en-US" sz="4400" dirty="0">
              <a:latin typeface="Calibri" pitchFamily="34" charset="0"/>
              <a:ea typeface="Segoe UI Symbol" pitchFamily="34" charset="0"/>
              <a:cs typeface="Times New Roman" pitchFamily="18" charset="0"/>
            </a:endParaRPr>
          </a:p>
        </p:txBody>
      </p:sp>
    </p:spTree>
    <p:extLst>
      <p:ext uri="{BB962C8B-B14F-4D97-AF65-F5344CB8AC3E}">
        <p14:creationId xmlns:p14="http://schemas.microsoft.com/office/powerpoint/2010/main" val="32725066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Основы </a:t>
            </a:r>
            <a:r>
              <a:rPr lang="en-US" sz="7200" b="1" dirty="0">
                <a:solidFill>
                  <a:srgbClr val="36A9E1"/>
                </a:solidFill>
                <a:latin typeface="Cambria" panose="02040503050406030204" pitchFamily="18" charset="0"/>
                <a:ea typeface="Cambria" panose="02040503050406030204" pitchFamily="18" charset="0"/>
              </a:rPr>
              <a:t>JSON</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9622314"/>
          </a:xfrm>
          <a:prstGeom prst="rect">
            <a:avLst/>
          </a:prstGeom>
          <a:noFill/>
        </p:spPr>
        <p:txBody>
          <a:bodyPr wrap="square">
            <a:spAutoFit/>
          </a:bodyPr>
          <a:lstStyle/>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Основная функциональность по работе с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сосредоточена в пространстве имен </a:t>
            </a:r>
            <a:r>
              <a:rPr lang="ru-RU" sz="4400" b="1" dirty="0">
                <a:latin typeface="Calibri" pitchFamily="34" charset="0"/>
                <a:ea typeface="Segoe UI Symbol" pitchFamily="34" charset="0"/>
                <a:cs typeface="Times New Roman" pitchFamily="18" charset="0"/>
              </a:rPr>
              <a:t>System.Text.Json.</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Ключевым типом является класс </a:t>
            </a:r>
            <a:r>
              <a:rPr lang="ru-RU" sz="4400" b="1" dirty="0">
                <a:latin typeface="Calibri" pitchFamily="34" charset="0"/>
                <a:ea typeface="Segoe UI Symbol" pitchFamily="34" charset="0"/>
                <a:cs typeface="Times New Roman" pitchFamily="18" charset="0"/>
              </a:rPr>
              <a:t>JsonSerializer</a:t>
            </a:r>
            <a:r>
              <a:rPr lang="ru-RU" sz="4400" dirty="0">
                <a:latin typeface="Calibri" pitchFamily="34" charset="0"/>
                <a:ea typeface="Segoe UI Symbol" pitchFamily="34" charset="0"/>
                <a:cs typeface="Times New Roman" pitchFamily="18" charset="0"/>
              </a:rPr>
              <a:t>, который и позволяет сериализовать объект в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и, наоборот, десериализовать код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в объект </a:t>
            </a:r>
            <a:r>
              <a:rPr lang="ru-RU" sz="4400" b="1" dirty="0">
                <a:latin typeface="Calibri" pitchFamily="34" charset="0"/>
                <a:ea typeface="Segoe UI Symbol" pitchFamily="34" charset="0"/>
                <a:cs typeface="Times New Roman" pitchFamily="18" charset="0"/>
              </a:rPr>
              <a:t>C#</a:t>
            </a:r>
            <a:r>
              <a:rPr lang="ru-RU" sz="4400" dirty="0">
                <a:latin typeface="Calibri" pitchFamily="34" charset="0"/>
                <a:ea typeface="Segoe UI Symbol" pitchFamily="34" charset="0"/>
                <a:cs typeface="Times New Roman" pitchFamily="18" charset="0"/>
              </a:rPr>
              <a:t>.</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Для сохранения объекта в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в классе </a:t>
            </a:r>
            <a:r>
              <a:rPr lang="ru-RU" sz="4400" b="1" dirty="0">
                <a:latin typeface="Calibri" pitchFamily="34" charset="0"/>
                <a:ea typeface="Segoe UI Symbol" pitchFamily="34" charset="0"/>
                <a:cs typeface="Times New Roman" pitchFamily="18" charset="0"/>
              </a:rPr>
              <a:t>JsonSerializer</a:t>
            </a:r>
            <a:r>
              <a:rPr lang="ru-RU" sz="4400" dirty="0">
                <a:latin typeface="Calibri" pitchFamily="34" charset="0"/>
                <a:ea typeface="Segoe UI Symbol" pitchFamily="34" charset="0"/>
                <a:cs typeface="Times New Roman" pitchFamily="18" charset="0"/>
              </a:rPr>
              <a:t> определен статический метод </a:t>
            </a:r>
            <a:r>
              <a:rPr lang="ru-RU" sz="4400" b="1" dirty="0">
                <a:latin typeface="Calibri" pitchFamily="34" charset="0"/>
                <a:ea typeface="Segoe UI Symbol" pitchFamily="34" charset="0"/>
                <a:cs typeface="Times New Roman" pitchFamily="18" charset="0"/>
              </a:rPr>
              <a:t>Serialize()</a:t>
            </a:r>
            <a:r>
              <a:rPr lang="ru-RU" sz="4400" dirty="0">
                <a:latin typeface="Calibri" pitchFamily="34" charset="0"/>
                <a:ea typeface="Segoe UI Symbol" pitchFamily="34" charset="0"/>
                <a:cs typeface="Times New Roman" pitchFamily="18" charset="0"/>
              </a:rPr>
              <a:t>, который имеет ряд перегруженных версий.</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Поскольку методы </a:t>
            </a:r>
            <a:r>
              <a:rPr lang="ru-RU" sz="4400" b="1" dirty="0">
                <a:latin typeface="Calibri" pitchFamily="34" charset="0"/>
                <a:ea typeface="Segoe UI Symbol" pitchFamily="34" charset="0"/>
                <a:cs typeface="Times New Roman" pitchFamily="18" charset="0"/>
              </a:rPr>
              <a:t>SerializeAsyc</a:t>
            </a:r>
            <a:r>
              <a:rPr lang="ru-RU" sz="4400" dirty="0">
                <a:latin typeface="Calibri" pitchFamily="34" charset="0"/>
                <a:ea typeface="Segoe UI Symbol" pitchFamily="34" charset="0"/>
                <a:cs typeface="Times New Roman" pitchFamily="18" charset="0"/>
              </a:rPr>
              <a:t>/</a:t>
            </a:r>
            <a:r>
              <a:rPr lang="ru-RU" sz="4400" b="1" dirty="0">
                <a:latin typeface="Calibri" pitchFamily="34" charset="0"/>
                <a:ea typeface="Segoe UI Symbol" pitchFamily="34" charset="0"/>
                <a:cs typeface="Times New Roman" pitchFamily="18" charset="0"/>
              </a:rPr>
              <a:t>DeserializeAsync</a:t>
            </a:r>
            <a:r>
              <a:rPr lang="ru-RU" sz="4400" dirty="0">
                <a:latin typeface="Calibri" pitchFamily="34" charset="0"/>
                <a:ea typeface="Segoe UI Symbol" pitchFamily="34" charset="0"/>
                <a:cs typeface="Times New Roman" pitchFamily="18" charset="0"/>
              </a:rPr>
              <a:t> могут принимать поток типа </a:t>
            </a:r>
            <a:r>
              <a:rPr lang="ru-RU" sz="4400" b="1" dirty="0">
                <a:latin typeface="Calibri" pitchFamily="34" charset="0"/>
                <a:ea typeface="Segoe UI Symbol" pitchFamily="34" charset="0"/>
                <a:cs typeface="Times New Roman" pitchFamily="18" charset="0"/>
              </a:rPr>
              <a:t>Stream</a:t>
            </a:r>
            <a:r>
              <a:rPr lang="ru-RU" sz="4400" dirty="0">
                <a:latin typeface="Calibri" pitchFamily="34" charset="0"/>
                <a:ea typeface="Segoe UI Symbol" pitchFamily="34" charset="0"/>
                <a:cs typeface="Times New Roman" pitchFamily="18" charset="0"/>
              </a:rPr>
              <a:t>, то соответственно мы можем использовать файловый поток для сохранения и последующего извлечения данных.</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По умолчанию сериализации подлежат все публичные свойства. Кроме того, в выходном объекте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все названия свойств соответствуют названиям свойств объекта </a:t>
            </a:r>
            <a:r>
              <a:rPr lang="ru-RU" sz="4400" b="1" dirty="0">
                <a:latin typeface="Calibri" pitchFamily="34" charset="0"/>
                <a:ea typeface="Segoe UI Symbol" pitchFamily="34" charset="0"/>
                <a:cs typeface="Times New Roman" pitchFamily="18" charset="0"/>
              </a:rPr>
              <a:t>C#</a:t>
            </a:r>
            <a:r>
              <a:rPr lang="ru-RU" sz="4400" dirty="0">
                <a:latin typeface="Calibri" pitchFamily="34" charset="0"/>
                <a:ea typeface="Segoe UI Symbol" pitchFamily="34" charset="0"/>
                <a:cs typeface="Times New Roman" pitchFamily="18" charset="0"/>
              </a:rPr>
              <a:t>. Однако атрибут </a:t>
            </a:r>
            <a:r>
              <a:rPr lang="ru-RU" sz="4400" b="1" dirty="0">
                <a:latin typeface="Calibri" pitchFamily="34" charset="0"/>
                <a:ea typeface="Segoe UI Symbol" pitchFamily="34" charset="0"/>
                <a:cs typeface="Times New Roman" pitchFamily="18" charset="0"/>
              </a:rPr>
              <a:t>JsonIgnore</a:t>
            </a:r>
            <a:r>
              <a:rPr lang="ru-RU" sz="4400" dirty="0">
                <a:latin typeface="Calibri" pitchFamily="34" charset="0"/>
                <a:ea typeface="Segoe UI Symbol" pitchFamily="34" charset="0"/>
                <a:cs typeface="Times New Roman" pitchFamily="18" charset="0"/>
              </a:rPr>
              <a:t> позволяет исключить из сериализации определенное свойство. А </a:t>
            </a:r>
            <a:r>
              <a:rPr lang="ru-RU" sz="4400" b="1" dirty="0">
                <a:latin typeface="Calibri" pitchFamily="34" charset="0"/>
                <a:ea typeface="Segoe UI Symbol" pitchFamily="34" charset="0"/>
                <a:cs typeface="Times New Roman" pitchFamily="18" charset="0"/>
              </a:rPr>
              <a:t>JsonPropertyName</a:t>
            </a:r>
            <a:r>
              <a:rPr lang="ru-RU" sz="4400" dirty="0">
                <a:latin typeface="Calibri" pitchFamily="34" charset="0"/>
                <a:ea typeface="Segoe UI Symbol" pitchFamily="34" charset="0"/>
                <a:cs typeface="Times New Roman" pitchFamily="18" charset="0"/>
              </a:rPr>
              <a:t> позволяет замещать оригинальное название свойства.</a:t>
            </a:r>
            <a:endParaRPr lang="en-US" sz="4400" dirty="0">
              <a:latin typeface="Calibri" pitchFamily="34" charset="0"/>
              <a:ea typeface="Segoe UI Symbol" pitchFamily="34" charset="0"/>
              <a:cs typeface="Times New Roman" pitchFamily="18" charset="0"/>
            </a:endParaRPr>
          </a:p>
        </p:txBody>
      </p:sp>
    </p:spTree>
    <p:extLst>
      <p:ext uri="{BB962C8B-B14F-4D97-AF65-F5344CB8AC3E}">
        <p14:creationId xmlns:p14="http://schemas.microsoft.com/office/powerpoint/2010/main" val="6998768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Сериализация и десериализация данных</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9196044"/>
          </a:xfrm>
          <a:prstGeom prst="rect">
            <a:avLst/>
          </a:prstGeom>
          <a:noFill/>
        </p:spPr>
        <p:txBody>
          <a:bodyPr wrap="square">
            <a:spAutoFit/>
          </a:bodyPr>
          <a:lstStyle/>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Сериализация</a:t>
            </a:r>
            <a:r>
              <a:rPr lang="ru-RU" sz="4400" dirty="0">
                <a:latin typeface="Calibri" pitchFamily="34" charset="0"/>
                <a:ea typeface="Segoe UI Symbol" pitchFamily="34" charset="0"/>
                <a:cs typeface="Times New Roman" pitchFamily="18" charset="0"/>
              </a:rPr>
              <a:t>  – действие, при котором данные объекта в памяти переносятся в поток данных для сохранения или передачи.</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Десериализация</a:t>
            </a:r>
            <a:r>
              <a:rPr lang="ru-RU" sz="4400" dirty="0">
                <a:latin typeface="Calibri" pitchFamily="34" charset="0"/>
                <a:ea typeface="Segoe UI Symbol" pitchFamily="34" charset="0"/>
                <a:cs typeface="Times New Roman" pitchFamily="18" charset="0"/>
              </a:rPr>
              <a:t> – обратное действие, заключающееся в восстановлении состояния объекта из потока.</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Хотя сериализация представляет собой преобразование объекта в некоторый набор байтов, но в действительности только бинарным форматом она не ограничивается.</a:t>
            </a:r>
          </a:p>
          <a:p>
            <a:pPr indent="914400" algn="just">
              <a:lnSpc>
                <a:spcPct val="80000"/>
              </a:lnSpc>
              <a:spcBef>
                <a:spcPts val="300"/>
              </a:spcBef>
              <a:defRPr/>
            </a:pPr>
            <a:endParaRPr lang="en-US"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Форматы сериализации</a:t>
            </a:r>
            <a:r>
              <a:rPr lang="ru-RU" sz="4400" b="1" dirty="0">
                <a:latin typeface="Calibri" pitchFamily="34" charset="0"/>
                <a:ea typeface="Segoe UI Symbol" pitchFamily="34" charset="0"/>
                <a:cs typeface="Times New Roman" pitchFamily="18" charset="0"/>
              </a:rPr>
              <a:t> </a:t>
            </a:r>
            <a:r>
              <a:rPr lang="ru-RU" sz="4400" dirty="0">
                <a:latin typeface="Calibri" pitchFamily="34" charset="0"/>
                <a:ea typeface="Segoe UI Symbol" pitchFamily="34" charset="0"/>
                <a:cs typeface="Times New Roman" pitchFamily="18" charset="0"/>
              </a:rPr>
              <a:t>:</a:t>
            </a:r>
          </a:p>
          <a:p>
            <a:pPr marL="1828800" indent="-857250" algn="just">
              <a:lnSpc>
                <a:spcPct val="80000"/>
              </a:lnSpc>
              <a:spcBef>
                <a:spcPts val="300"/>
              </a:spcBef>
              <a:buClr>
                <a:schemeClr val="accent2"/>
              </a:buClr>
              <a:buFont typeface="Wingdings" panose="05000000000000000000" pitchFamily="2" charset="2"/>
              <a:buChar char="Ø"/>
              <a:defRPr/>
            </a:pPr>
            <a:r>
              <a:rPr lang="ru-RU" sz="4400" b="1" dirty="0">
                <a:latin typeface="Calibri" pitchFamily="34" charset="0"/>
                <a:ea typeface="Segoe UI Symbol" pitchFamily="34" charset="0"/>
                <a:cs typeface="Times New Roman" pitchFamily="18" charset="0"/>
              </a:rPr>
              <a:t>Бинарный;</a:t>
            </a:r>
          </a:p>
          <a:p>
            <a:pPr marL="1828800" indent="-857250" algn="just">
              <a:lnSpc>
                <a:spcPct val="80000"/>
              </a:lnSpc>
              <a:spcBef>
                <a:spcPts val="300"/>
              </a:spcBef>
              <a:buClr>
                <a:schemeClr val="accent2"/>
              </a:buClr>
              <a:buFont typeface="Wingdings" panose="05000000000000000000" pitchFamily="2" charset="2"/>
              <a:buChar char="Ø"/>
              <a:defRPr/>
            </a:pPr>
            <a:r>
              <a:rPr lang="en-US" sz="4400" b="1" dirty="0">
                <a:latin typeface="Calibri" pitchFamily="34" charset="0"/>
                <a:ea typeface="Segoe UI Symbol" pitchFamily="34" charset="0"/>
                <a:cs typeface="Times New Roman" pitchFamily="18" charset="0"/>
              </a:rPr>
              <a:t>XML</a:t>
            </a:r>
            <a:r>
              <a:rPr lang="ru-RU" sz="4400" b="1" dirty="0">
                <a:latin typeface="Calibri" pitchFamily="34" charset="0"/>
                <a:ea typeface="Segoe UI Symbol" pitchFamily="34" charset="0"/>
                <a:cs typeface="Times New Roman" pitchFamily="18" charset="0"/>
              </a:rPr>
              <a:t>;</a:t>
            </a:r>
          </a:p>
          <a:p>
            <a:pPr marL="1828800" indent="-857250" algn="just">
              <a:lnSpc>
                <a:spcPct val="80000"/>
              </a:lnSpc>
              <a:spcBef>
                <a:spcPts val="300"/>
              </a:spcBef>
              <a:buClr>
                <a:schemeClr val="accent2"/>
              </a:buClr>
              <a:buFont typeface="Wingdings" panose="05000000000000000000" pitchFamily="2" charset="2"/>
              <a:buChar char="Ø"/>
              <a:defRPr/>
            </a:pPr>
            <a:r>
              <a:rPr lang="ru-RU" sz="4400" b="1" dirty="0">
                <a:latin typeface="Calibri" pitchFamily="34" charset="0"/>
                <a:ea typeface="Segoe UI Symbol" pitchFamily="34" charset="0"/>
                <a:cs typeface="Times New Roman" pitchFamily="18" charset="0"/>
              </a:rPr>
              <a:t>JSON.</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Для каждого формата предусмотрен свой класс: для сериализации в бинарный формат </a:t>
            </a:r>
            <a:r>
              <a:rPr lang="ru-RU" sz="4400" dirty="0">
                <a:latin typeface="Calibri" panose="020F0502020204030204" pitchFamily="34" charset="0"/>
                <a:cs typeface="Calibri" panose="020F0502020204030204" pitchFamily="34" charset="0"/>
              </a:rPr>
              <a:t>–</a:t>
            </a:r>
            <a:r>
              <a:rPr lang="ru-RU" sz="4400" dirty="0">
                <a:latin typeface="Calibri" pitchFamily="34" charset="0"/>
                <a:ea typeface="Segoe UI Symbol" pitchFamily="34" charset="0"/>
                <a:cs typeface="Times New Roman" pitchFamily="18" charset="0"/>
              </a:rPr>
              <a:t> класс </a:t>
            </a:r>
            <a:r>
              <a:rPr lang="ru-RU" sz="4400" b="1" dirty="0">
                <a:latin typeface="Calibri" pitchFamily="34" charset="0"/>
                <a:ea typeface="Segoe UI Symbol" pitchFamily="34" charset="0"/>
                <a:cs typeface="Times New Roman" pitchFamily="18" charset="0"/>
              </a:rPr>
              <a:t>BinaryFormatter</a:t>
            </a:r>
            <a:r>
              <a:rPr lang="ru-RU" sz="4400" dirty="0">
                <a:latin typeface="Calibri" pitchFamily="34" charset="0"/>
                <a:ea typeface="Segoe UI Symbol" pitchFamily="34" charset="0"/>
                <a:cs typeface="Times New Roman" pitchFamily="18" charset="0"/>
              </a:rPr>
              <a:t>, для </a:t>
            </a:r>
            <a:r>
              <a:rPr lang="ru-RU" sz="4400" b="1" dirty="0">
                <a:latin typeface="Calibri" pitchFamily="34" charset="0"/>
                <a:ea typeface="Segoe UI Symbol" pitchFamily="34" charset="0"/>
                <a:cs typeface="Times New Roman" pitchFamily="18" charset="0"/>
              </a:rPr>
              <a:t>xml</a:t>
            </a:r>
            <a:r>
              <a:rPr lang="ru-RU" sz="4400" dirty="0">
                <a:latin typeface="Calibri" pitchFamily="34" charset="0"/>
                <a:ea typeface="Segoe UI Symbol" pitchFamily="34" charset="0"/>
                <a:cs typeface="Times New Roman" pitchFamily="18" charset="0"/>
              </a:rPr>
              <a:t> - </a:t>
            </a:r>
            <a:r>
              <a:rPr lang="ru-RU" sz="4400" b="1" dirty="0">
                <a:latin typeface="Calibri" pitchFamily="34" charset="0"/>
                <a:ea typeface="Segoe UI Symbol" pitchFamily="34" charset="0"/>
                <a:cs typeface="Times New Roman" pitchFamily="18" charset="0"/>
              </a:rPr>
              <a:t>XmlSerializer</a:t>
            </a:r>
            <a:r>
              <a:rPr lang="ru-RU" sz="4400" dirty="0">
                <a:latin typeface="Calibri" pitchFamily="34" charset="0"/>
                <a:ea typeface="Segoe UI Symbol" pitchFamily="34" charset="0"/>
                <a:cs typeface="Times New Roman" pitchFamily="18" charset="0"/>
              </a:rPr>
              <a:t>, для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 </a:t>
            </a:r>
            <a:r>
              <a:rPr lang="ru-RU" sz="4400" b="1" dirty="0">
                <a:latin typeface="Calibri" pitchFamily="34" charset="0"/>
                <a:ea typeface="Segoe UI Symbol" pitchFamily="34" charset="0"/>
                <a:cs typeface="Times New Roman" pitchFamily="18" charset="0"/>
              </a:rPr>
              <a:t>JsonSerializer</a:t>
            </a:r>
            <a:r>
              <a:rPr lang="ru-RU" sz="4400" dirty="0">
                <a:latin typeface="Calibri" pitchFamily="34" charset="0"/>
                <a:ea typeface="Segoe UI Symbol" pitchFamily="34" charset="0"/>
                <a:cs typeface="Times New Roman" pitchFamily="18" charset="0"/>
              </a:rPr>
              <a:t>.</a:t>
            </a:r>
          </a:p>
        </p:txBody>
      </p:sp>
    </p:spTree>
    <p:extLst>
      <p:ext uri="{BB962C8B-B14F-4D97-AF65-F5344CB8AC3E}">
        <p14:creationId xmlns:p14="http://schemas.microsoft.com/office/powerpoint/2010/main" val="21783535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72;p2" descr="Изображение выглядит как рисунок&#10;&#10;Автоматически созданное описание">
            <a:extLst>
              <a:ext uri="{FF2B5EF4-FFF2-40B4-BE49-F238E27FC236}">
                <a16:creationId xmlns:a16="http://schemas.microsoft.com/office/drawing/2014/main" xmlns="" id="{E873930D-F457-4DEB-B910-0EC0758F150D}"/>
              </a:ext>
            </a:extLst>
          </p:cNvPr>
          <p:cNvPicPr preferRelativeResize="0"/>
          <p:nvPr/>
        </p:nvPicPr>
        <p:blipFill rotWithShape="1">
          <a:blip r:embed="rId2"/>
          <a:stretch/>
        </p:blipFill>
        <p:spPr>
          <a:xfrm>
            <a:off x="1928711" y="377866"/>
            <a:ext cx="9488795" cy="5327983"/>
          </a:xfrm>
          <a:prstGeom prst="rect">
            <a:avLst/>
          </a:prstGeom>
          <a:noFill/>
        </p:spPr>
      </p:pic>
      <p:sp>
        <p:nvSpPr>
          <p:cNvPr id="7" name="TextBox 6">
            <a:extLst>
              <a:ext uri="{FF2B5EF4-FFF2-40B4-BE49-F238E27FC236}">
                <a16:creationId xmlns:a16="http://schemas.microsoft.com/office/drawing/2014/main" xmlns="" id="{10E7294A-325A-4231-AB76-B8BD85D99071}"/>
              </a:ext>
            </a:extLst>
          </p:cNvPr>
          <p:cNvSpPr txBox="1"/>
          <p:nvPr/>
        </p:nvSpPr>
        <p:spPr>
          <a:xfrm>
            <a:off x="1389063" y="5705849"/>
            <a:ext cx="21509037" cy="4133439"/>
          </a:xfrm>
          <a:prstGeom prst="rect">
            <a:avLst/>
          </a:prstGeom>
          <a:noFill/>
        </p:spPr>
        <p:txBody>
          <a:bodyPr wrap="square">
            <a:spAutoFit/>
          </a:bodyPr>
          <a:lstStyle/>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Понятие потока данных</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Стандартные типы потоков</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Тип File</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Основы XML</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Основы JSON</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Сериализация и десериализация данных: бинарная, XML&amp;JSON</a:t>
            </a:r>
          </a:p>
        </p:txBody>
      </p:sp>
    </p:spTree>
    <p:extLst>
      <p:ext uri="{BB962C8B-B14F-4D97-AF65-F5344CB8AC3E}">
        <p14:creationId xmlns:p14="http://schemas.microsoft.com/office/powerpoint/2010/main" val="1882676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Сериализация и десериализация данных</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10240945"/>
          </a:xfrm>
          <a:prstGeom prst="rect">
            <a:avLst/>
          </a:prstGeom>
          <a:noFill/>
        </p:spPr>
        <p:txBody>
          <a:bodyPr wrap="square">
            <a:spAutoFit/>
          </a:bodyPr>
          <a:lstStyle/>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Чтобы объект определенного класса можно было сериализовать, надо этот класс пометить атрибутом </a:t>
            </a:r>
            <a:r>
              <a:rPr lang="ru-RU" sz="4400" b="1" dirty="0">
                <a:latin typeface="Calibri" pitchFamily="34" charset="0"/>
                <a:ea typeface="Segoe UI Symbol" pitchFamily="34" charset="0"/>
                <a:cs typeface="Times New Roman" pitchFamily="18" charset="0"/>
              </a:rPr>
              <a:t>Serializable.</a:t>
            </a:r>
          </a:p>
          <a:p>
            <a:pPr marL="0" lvl="1" indent="914400" algn="just">
              <a:lnSpc>
                <a:spcPct val="80000"/>
              </a:lnSpc>
              <a:spcBef>
                <a:spcPts val="300"/>
              </a:spcBef>
              <a:buClr>
                <a:schemeClr val="accent2"/>
              </a:buClr>
              <a:defRPr/>
            </a:pPr>
            <a:r>
              <a:rPr lang="ru-RU" sz="4400" dirty="0">
                <a:latin typeface="Calibri" pitchFamily="34" charset="0"/>
                <a:ea typeface="Segoe UI Symbol" pitchFamily="34" charset="0"/>
                <a:cs typeface="Times New Roman" pitchFamily="18" charset="0"/>
              </a:rPr>
              <a:t>При сериализации с помощью </a:t>
            </a:r>
            <a:r>
              <a:rPr lang="ru-RU" sz="4400" b="1" dirty="0">
                <a:latin typeface="Calibri" pitchFamily="34" charset="0"/>
                <a:ea typeface="Segoe UI Symbol" pitchFamily="34" charset="0"/>
                <a:cs typeface="Times New Roman" pitchFamily="18" charset="0"/>
              </a:rPr>
              <a:t>JsonSerializer</a:t>
            </a:r>
            <a:r>
              <a:rPr lang="ru-RU" sz="4400" dirty="0">
                <a:latin typeface="Calibri" pitchFamily="34" charset="0"/>
                <a:ea typeface="Segoe UI Symbol" pitchFamily="34" charset="0"/>
                <a:cs typeface="Times New Roman" pitchFamily="18" charset="0"/>
              </a:rPr>
              <a:t>, можно не использовать арибут </a:t>
            </a:r>
            <a:r>
              <a:rPr lang="ru-RU" sz="4400" b="1" dirty="0">
                <a:latin typeface="Calibri" pitchFamily="34" charset="0"/>
                <a:ea typeface="Segoe UI Symbol" pitchFamily="34" charset="0"/>
                <a:cs typeface="Times New Roman" pitchFamily="18" charset="0"/>
              </a:rPr>
              <a:t>Serializable</a:t>
            </a:r>
            <a:r>
              <a:rPr lang="ru-RU" sz="4400" dirty="0">
                <a:latin typeface="Calibri" pitchFamily="34" charset="0"/>
                <a:ea typeface="Segoe UI Symbol" pitchFamily="34" charset="0"/>
                <a:cs typeface="Times New Roman" pitchFamily="18" charset="0"/>
              </a:rPr>
              <a:t>, так как </a:t>
            </a:r>
            <a:r>
              <a:rPr lang="ru-RU" sz="4400" b="1" dirty="0">
                <a:latin typeface="Calibri" pitchFamily="34" charset="0"/>
                <a:ea typeface="Segoe UI Symbol" pitchFamily="34" charset="0"/>
                <a:cs typeface="Times New Roman" pitchFamily="18" charset="0"/>
              </a:rPr>
              <a:t>JsonSerializer</a:t>
            </a:r>
            <a:r>
              <a:rPr lang="ru-RU" sz="4400" dirty="0">
                <a:latin typeface="Calibri" pitchFamily="34" charset="0"/>
                <a:ea typeface="Segoe UI Symbol" pitchFamily="34" charset="0"/>
                <a:cs typeface="Times New Roman" pitchFamily="18" charset="0"/>
              </a:rPr>
              <a:t> использует свой механизм сериализации.</a:t>
            </a:r>
          </a:p>
          <a:p>
            <a:pPr indent="914400" algn="just">
              <a:lnSpc>
                <a:spcPct val="80000"/>
              </a:lnSpc>
              <a:spcBef>
                <a:spcPts val="300"/>
              </a:spcBef>
              <a:defRPr/>
            </a:pPr>
            <a:endParaRPr lang="ru-RU" sz="4400" b="1"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Сериализация применяется к свойствам и полям класса. Если мы не хотим, чтобы какое-то поле класса сериализовалось, то мы его помечаем атрибутом </a:t>
            </a:r>
            <a:r>
              <a:rPr lang="ru-RU" sz="4400" b="1" dirty="0">
                <a:latin typeface="Calibri" pitchFamily="34" charset="0"/>
                <a:ea typeface="Segoe UI Symbol" pitchFamily="34" charset="0"/>
                <a:cs typeface="Times New Roman" pitchFamily="18" charset="0"/>
              </a:rPr>
              <a:t>NonSerialized.</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Объект, который подвергается десериализации, должен иметь конструктор без параметров.</a:t>
            </a:r>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Сериализации подлежат только публичные свойства и поля объекта.</a:t>
            </a:r>
          </a:p>
          <a:p>
            <a:pPr indent="914400" algn="just">
              <a:lnSpc>
                <a:spcPct val="80000"/>
              </a:lnSpc>
              <a:spcBef>
                <a:spcPts val="300"/>
              </a:spcBef>
              <a:defRPr/>
            </a:pPr>
            <a:endParaRPr lang="ru-RU" sz="4400" b="1" dirty="0">
              <a:latin typeface="Calibri" pitchFamily="34" charset="0"/>
              <a:ea typeface="Segoe UI Symbol" pitchFamily="34" charset="0"/>
              <a:cs typeface="Times New Roman" pitchFamily="18" charset="0"/>
            </a:endParaRPr>
          </a:p>
          <a:p>
            <a:pPr indent="914400" algn="just">
              <a:lnSpc>
                <a:spcPct val="80000"/>
              </a:lnSpc>
              <a:spcBef>
                <a:spcPts val="300"/>
              </a:spcBef>
              <a:defRPr/>
            </a:pPr>
            <a:r>
              <a:rPr lang="ru-RU" sz="4400" b="1" dirty="0">
                <a:latin typeface="Calibri" pitchFamily="34" charset="0"/>
                <a:ea typeface="Segoe UI Symbol" pitchFamily="34" charset="0"/>
                <a:cs typeface="Times New Roman" pitchFamily="18" charset="0"/>
              </a:rPr>
              <a:t>JsonSerializer:</a:t>
            </a:r>
          </a:p>
          <a:p>
            <a:pPr indent="914400" algn="just">
              <a:lnSpc>
                <a:spcPct val="80000"/>
              </a:lnSpc>
              <a:spcBef>
                <a:spcPts val="300"/>
              </a:spcBef>
              <a:defRPr/>
            </a:pPr>
            <a:r>
              <a:rPr lang="ru-RU" sz="4400" dirty="0">
                <a:latin typeface="Calibri" pitchFamily="34" charset="0"/>
                <a:ea typeface="Segoe UI Symbol" pitchFamily="34" charset="0"/>
                <a:cs typeface="Times New Roman" pitchFamily="18" charset="0"/>
              </a:rPr>
              <a:t>По умолчанию сериализации подлежат все публичные свойства. Кроме того, в выходном объекте </a:t>
            </a:r>
            <a:r>
              <a:rPr lang="ru-RU" sz="4400" b="1" dirty="0">
                <a:latin typeface="Calibri" pitchFamily="34" charset="0"/>
                <a:ea typeface="Segoe UI Symbol" pitchFamily="34" charset="0"/>
                <a:cs typeface="Times New Roman" pitchFamily="18" charset="0"/>
              </a:rPr>
              <a:t>json</a:t>
            </a:r>
            <a:r>
              <a:rPr lang="ru-RU" sz="4400" dirty="0">
                <a:latin typeface="Calibri" pitchFamily="34" charset="0"/>
                <a:ea typeface="Segoe UI Symbol" pitchFamily="34" charset="0"/>
                <a:cs typeface="Times New Roman" pitchFamily="18" charset="0"/>
              </a:rPr>
              <a:t> все названия свойств соответствуют названиям свойств объекта </a:t>
            </a:r>
            <a:r>
              <a:rPr lang="ru-RU" sz="4400" b="1" dirty="0">
                <a:latin typeface="Calibri" pitchFamily="34" charset="0"/>
                <a:ea typeface="Segoe UI Symbol" pitchFamily="34" charset="0"/>
                <a:cs typeface="Times New Roman" pitchFamily="18" charset="0"/>
              </a:rPr>
              <a:t>C#</a:t>
            </a:r>
            <a:r>
              <a:rPr lang="ru-RU" sz="4400" dirty="0">
                <a:latin typeface="Calibri" pitchFamily="34" charset="0"/>
                <a:ea typeface="Segoe UI Symbol" pitchFamily="34" charset="0"/>
                <a:cs typeface="Times New Roman" pitchFamily="18" charset="0"/>
              </a:rPr>
              <a:t>. Атрибут </a:t>
            </a:r>
            <a:r>
              <a:rPr lang="ru-RU" sz="4400" b="1" dirty="0">
                <a:latin typeface="Calibri" pitchFamily="34" charset="0"/>
                <a:ea typeface="Segoe UI Symbol" pitchFamily="34" charset="0"/>
                <a:cs typeface="Times New Roman" pitchFamily="18" charset="0"/>
              </a:rPr>
              <a:t>JsonIgnore</a:t>
            </a:r>
            <a:r>
              <a:rPr lang="ru-RU" sz="4400" dirty="0">
                <a:latin typeface="Calibri" pitchFamily="34" charset="0"/>
                <a:ea typeface="Segoe UI Symbol" pitchFamily="34" charset="0"/>
                <a:cs typeface="Times New Roman" pitchFamily="18" charset="0"/>
              </a:rPr>
              <a:t> позволяет исключить из сериализации определенное свойство. А </a:t>
            </a:r>
            <a:r>
              <a:rPr lang="ru-RU" sz="4400" b="1" dirty="0">
                <a:latin typeface="Calibri" pitchFamily="34" charset="0"/>
                <a:ea typeface="Segoe UI Symbol" pitchFamily="34" charset="0"/>
                <a:cs typeface="Times New Roman" pitchFamily="18" charset="0"/>
              </a:rPr>
              <a:t>JsonPropertyName</a:t>
            </a:r>
            <a:r>
              <a:rPr lang="ru-RU" sz="4400" dirty="0">
                <a:latin typeface="Calibri" pitchFamily="34" charset="0"/>
                <a:ea typeface="Segoe UI Symbol" pitchFamily="34" charset="0"/>
                <a:cs typeface="Times New Roman" pitchFamily="18" charset="0"/>
              </a:rPr>
              <a:t> позволяет замещать оригинальное название свойства.</a:t>
            </a:r>
          </a:p>
        </p:txBody>
      </p:sp>
    </p:spTree>
    <p:extLst>
      <p:ext uri="{BB962C8B-B14F-4D97-AF65-F5344CB8AC3E}">
        <p14:creationId xmlns:p14="http://schemas.microsoft.com/office/powerpoint/2010/main" val="39747560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smtClean="0">
                <a:solidFill>
                  <a:srgbClr val="36A9E1"/>
                </a:solidFill>
                <a:latin typeface="Cambria" panose="02040503050406030204" pitchFamily="18" charset="0"/>
                <a:ea typeface="Cambria" panose="02040503050406030204" pitchFamily="18" charset="0"/>
              </a:rPr>
              <a:t>Задание</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7983724"/>
          </a:xfrm>
          <a:prstGeom prst="rect">
            <a:avLst/>
          </a:prstGeom>
          <a:noFill/>
        </p:spPr>
        <p:txBody>
          <a:bodyPr wrap="square">
            <a:spAutoFit/>
          </a:bodyPr>
          <a:lstStyle/>
          <a:p>
            <a:pPr marL="742950" indent="-742950" algn="just">
              <a:lnSpc>
                <a:spcPct val="80000"/>
              </a:lnSpc>
              <a:spcBef>
                <a:spcPts val="300"/>
              </a:spcBef>
              <a:buAutoNum type="arabicPeriod"/>
              <a:defRPr/>
            </a:pPr>
            <a:r>
              <a:rPr lang="ru-RU" sz="4400" dirty="0" smtClean="0"/>
              <a:t>Создайте в своей папке 20 дочерних директорий </a:t>
            </a:r>
            <a:r>
              <a:rPr lang="ru-RU" sz="4400" dirty="0"/>
              <a:t>с </a:t>
            </a:r>
            <a:r>
              <a:rPr lang="ru-RU" sz="4400" dirty="0" smtClean="0"/>
              <a:t>именами </a:t>
            </a:r>
            <a:r>
              <a:rPr lang="en-US" sz="4400" dirty="0" err="1" smtClean="0"/>
              <a:t>MyTest</a:t>
            </a:r>
            <a:r>
              <a:rPr lang="ru-RU" sz="4400" dirty="0" smtClean="0"/>
              <a:t>Folder0 </a:t>
            </a:r>
            <a:r>
              <a:rPr lang="en-US" sz="4400" dirty="0" err="1"/>
              <a:t>MyTest</a:t>
            </a:r>
            <a:r>
              <a:rPr lang="ru-RU" sz="4400" dirty="0" smtClean="0"/>
              <a:t>Folder</a:t>
            </a:r>
            <a:r>
              <a:rPr lang="en-US" sz="4400" dirty="0" smtClean="0"/>
              <a:t>19</a:t>
            </a:r>
            <a:r>
              <a:rPr lang="ru-RU" sz="4400" dirty="0" smtClean="0"/>
              <a:t>.</a:t>
            </a:r>
            <a:r>
              <a:rPr lang="en-US" sz="4400" dirty="0" smtClean="0"/>
              <a:t> </a:t>
            </a:r>
            <a:r>
              <a:rPr lang="ru-RU" sz="4400" dirty="0" smtClean="0"/>
              <a:t>Удалите их программо.</a:t>
            </a:r>
          </a:p>
          <a:p>
            <a:pPr marL="742950" indent="-742950" algn="just">
              <a:lnSpc>
                <a:spcPct val="80000"/>
              </a:lnSpc>
              <a:spcBef>
                <a:spcPts val="300"/>
              </a:spcBef>
              <a:buAutoNum type="arabicPeriod"/>
              <a:defRPr/>
            </a:pPr>
            <a:r>
              <a:rPr lang="ru-RU" sz="4400" dirty="0"/>
              <a:t>Создайте </a:t>
            </a:r>
            <a:r>
              <a:rPr lang="ru-RU" sz="4400" dirty="0" smtClean="0"/>
              <a:t>любой файл, </a:t>
            </a:r>
            <a:r>
              <a:rPr lang="ru-RU" sz="4400" dirty="0"/>
              <a:t>запишите в него </a:t>
            </a:r>
            <a:r>
              <a:rPr lang="ru-RU" sz="4400" dirty="0" smtClean="0"/>
              <a:t>текст </a:t>
            </a:r>
          </a:p>
          <a:p>
            <a:pPr algn="just">
              <a:lnSpc>
                <a:spcPct val="80000"/>
              </a:lnSpc>
              <a:spcBef>
                <a:spcPts val="300"/>
              </a:spcBef>
              <a:defRPr/>
            </a:pPr>
            <a:r>
              <a:rPr lang="en-US" sz="4400" dirty="0" smtClean="0"/>
              <a:t>“</a:t>
            </a:r>
            <a:r>
              <a:rPr lang="ru-RU" sz="4400" dirty="0" smtClean="0"/>
              <a:t>Привет с первой строки</a:t>
            </a:r>
          </a:p>
          <a:p>
            <a:pPr algn="just">
              <a:lnSpc>
                <a:spcPct val="80000"/>
              </a:lnSpc>
              <a:spcBef>
                <a:spcPts val="300"/>
              </a:spcBef>
              <a:defRPr/>
            </a:pPr>
            <a:endParaRPr lang="ru-RU" sz="4400" dirty="0" smtClean="0"/>
          </a:p>
          <a:p>
            <a:pPr algn="just">
              <a:lnSpc>
                <a:spcPct val="80000"/>
              </a:lnSpc>
              <a:spcBef>
                <a:spcPts val="300"/>
              </a:spcBef>
              <a:defRPr/>
            </a:pPr>
            <a:r>
              <a:rPr lang="ru-RU" sz="4400" dirty="0" smtClean="0"/>
              <a:t>Привет с 3й строки</a:t>
            </a:r>
            <a:r>
              <a:rPr lang="en-US" sz="4400" dirty="0" smtClean="0"/>
              <a:t>”</a:t>
            </a:r>
            <a:r>
              <a:rPr lang="ru-RU" sz="4400" dirty="0" smtClean="0"/>
              <a:t>, </a:t>
            </a:r>
          </a:p>
          <a:p>
            <a:pPr algn="just">
              <a:lnSpc>
                <a:spcPct val="80000"/>
              </a:lnSpc>
              <a:spcBef>
                <a:spcPts val="300"/>
              </a:spcBef>
              <a:defRPr/>
            </a:pPr>
            <a:r>
              <a:rPr lang="ru-RU" sz="4400" dirty="0" smtClean="0"/>
              <a:t>закройте файл. Прочитайте файл и покажите на консоль.</a:t>
            </a:r>
          </a:p>
          <a:p>
            <a:pPr algn="just">
              <a:lnSpc>
                <a:spcPct val="80000"/>
              </a:lnSpc>
              <a:spcBef>
                <a:spcPts val="300"/>
              </a:spcBef>
              <a:defRPr/>
            </a:pPr>
            <a:r>
              <a:rPr lang="ru-RU" sz="4400" dirty="0" smtClean="0"/>
              <a:t>3. Создайте класс </a:t>
            </a:r>
            <a:r>
              <a:rPr lang="en-US" sz="4400" dirty="0" err="1" smtClean="0"/>
              <a:t>MyItem</a:t>
            </a:r>
            <a:r>
              <a:rPr lang="en-US" sz="4400" dirty="0" smtClean="0"/>
              <a:t> c 2</a:t>
            </a:r>
            <a:r>
              <a:rPr lang="ru-RU" sz="4400" dirty="0" smtClean="0"/>
              <a:t>мя </a:t>
            </a:r>
            <a:r>
              <a:rPr lang="en-US" sz="4400" dirty="0" smtClean="0"/>
              <a:t>public </a:t>
            </a:r>
            <a:r>
              <a:rPr lang="ru-RU" sz="4400" dirty="0" smtClean="0"/>
              <a:t>свойствами</a:t>
            </a:r>
            <a:r>
              <a:rPr lang="en-US" sz="4400" dirty="0" smtClean="0"/>
              <a:t>: Age </a:t>
            </a:r>
            <a:r>
              <a:rPr lang="ru-RU" sz="4400" dirty="0" smtClean="0"/>
              <a:t>и </a:t>
            </a:r>
            <a:r>
              <a:rPr lang="en-US" sz="4400" dirty="0" smtClean="0"/>
              <a:t>Name. </a:t>
            </a:r>
            <a:r>
              <a:rPr lang="ru-RU" sz="4400" dirty="0" smtClean="0"/>
              <a:t>Создайте объект данного типа. Сериализуйте этот обект в </a:t>
            </a:r>
            <a:r>
              <a:rPr lang="en-US" sz="4400" dirty="0" smtClean="0"/>
              <a:t>JSON </a:t>
            </a:r>
            <a:r>
              <a:rPr lang="ru-RU" sz="4400" dirty="0" smtClean="0"/>
              <a:t>используя </a:t>
            </a:r>
            <a:r>
              <a:rPr lang="en-US" sz="4400" dirty="0" err="1" smtClean="0"/>
              <a:t>Newtonsoft.Json</a:t>
            </a:r>
            <a:r>
              <a:rPr lang="ru-RU" sz="4400" dirty="0" smtClean="0"/>
              <a:t> так, чтобы поле </a:t>
            </a:r>
            <a:r>
              <a:rPr lang="en-US" sz="4400" dirty="0" smtClean="0"/>
              <a:t>Name</a:t>
            </a:r>
            <a:r>
              <a:rPr lang="ru-RU" sz="4400" dirty="0" smtClean="0"/>
              <a:t> не попадало в </a:t>
            </a:r>
            <a:r>
              <a:rPr lang="en-US" sz="4400" dirty="0" smtClean="0"/>
              <a:t>JSON</a:t>
            </a:r>
            <a:r>
              <a:rPr lang="ru-RU" sz="4400" dirty="0" smtClean="0"/>
              <a:t>, а</a:t>
            </a:r>
            <a:r>
              <a:rPr lang="en-US" sz="4400" dirty="0" smtClean="0"/>
              <a:t> </a:t>
            </a:r>
            <a:r>
              <a:rPr lang="ru-RU" sz="4400" dirty="0" smtClean="0"/>
              <a:t>значение </a:t>
            </a:r>
            <a:r>
              <a:rPr lang="en-US" sz="4400" dirty="0" smtClean="0"/>
              <a:t>Age </a:t>
            </a:r>
            <a:r>
              <a:rPr lang="ru-RU" sz="4400" dirty="0" smtClean="0"/>
              <a:t>было в поле </a:t>
            </a:r>
            <a:r>
              <a:rPr lang="en-US" sz="4400" dirty="0" smtClean="0"/>
              <a:t>JSON </a:t>
            </a:r>
            <a:r>
              <a:rPr lang="ru-RU" sz="4400" dirty="0" smtClean="0"/>
              <a:t>с именем </a:t>
            </a:r>
            <a:r>
              <a:rPr lang="en-US" sz="4400" dirty="0" err="1" smtClean="0"/>
              <a:t>MyAge</a:t>
            </a:r>
            <a:r>
              <a:rPr lang="en-US" sz="4400" dirty="0" smtClean="0"/>
              <a:t>.</a:t>
            </a:r>
          </a:p>
          <a:p>
            <a:pPr algn="just">
              <a:lnSpc>
                <a:spcPct val="80000"/>
              </a:lnSpc>
              <a:spcBef>
                <a:spcPts val="300"/>
              </a:spcBef>
              <a:defRPr/>
            </a:pPr>
            <a:r>
              <a:rPr lang="en-US" sz="4400" dirty="0" smtClean="0"/>
              <a:t>4. </a:t>
            </a:r>
            <a:r>
              <a:rPr lang="ru-RU" sz="4400" dirty="0" smtClean="0"/>
              <a:t>Создать строковую переменную </a:t>
            </a:r>
            <a:r>
              <a:rPr lang="en-US" sz="4400" dirty="0"/>
              <a:t>"HI, my name is </a:t>
            </a:r>
            <a:r>
              <a:rPr lang="en-US" sz="4400" dirty="0" err="1"/>
              <a:t>tist</a:t>
            </a:r>
            <a:r>
              <a:rPr lang="en-US" sz="4400" dirty="0"/>
              <a:t> </a:t>
            </a:r>
            <a:r>
              <a:rPr lang="en-US" sz="4400" dirty="0" smtClean="0"/>
              <a:t>file”. </a:t>
            </a:r>
            <a:r>
              <a:rPr lang="ru-RU" sz="4400" dirty="0" smtClean="0"/>
              <a:t>Сохранить ее в файл. Изменить </a:t>
            </a:r>
            <a:r>
              <a:rPr lang="en-US" sz="4400" dirty="0" err="1"/>
              <a:t>tist</a:t>
            </a:r>
            <a:r>
              <a:rPr lang="en-US" sz="4400" dirty="0"/>
              <a:t> </a:t>
            </a:r>
            <a:r>
              <a:rPr lang="ru-RU" sz="4400" dirty="0" smtClean="0"/>
              <a:t>на </a:t>
            </a:r>
            <a:r>
              <a:rPr lang="en-US" sz="4400" dirty="0" smtClean="0"/>
              <a:t>test</a:t>
            </a:r>
            <a:r>
              <a:rPr lang="ru-RU" sz="4400" dirty="0" smtClean="0"/>
              <a:t> не перезаписывая сам файл (просто изменить).</a:t>
            </a:r>
            <a:endParaRPr lang="en-US" sz="4400" dirty="0" smtClean="0"/>
          </a:p>
          <a:p>
            <a:pPr indent="914400" algn="just">
              <a:lnSpc>
                <a:spcPct val="80000"/>
              </a:lnSpc>
              <a:spcBef>
                <a:spcPts val="300"/>
              </a:spcBef>
              <a:defRPr/>
            </a:pPr>
            <a:endParaRPr lang="ru-RU" sz="4400" dirty="0">
              <a:latin typeface="Calibri" pitchFamily="34" charset="0"/>
              <a:ea typeface="Segoe UI Symbol" pitchFamily="34" charset="0"/>
              <a:cs typeface="Times New Roman" pitchFamily="18" charset="0"/>
            </a:endParaRPr>
          </a:p>
        </p:txBody>
      </p:sp>
    </p:spTree>
    <p:extLst>
      <p:ext uri="{BB962C8B-B14F-4D97-AF65-F5344CB8AC3E}">
        <p14:creationId xmlns:p14="http://schemas.microsoft.com/office/powerpoint/2010/main" val="12837906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Поток данных </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6798464"/>
          </a:xfrm>
          <a:prstGeom prst="rect">
            <a:avLst/>
          </a:prstGeom>
          <a:noFill/>
        </p:spPr>
        <p:txBody>
          <a:bodyPr wrap="square">
            <a:spAutoFit/>
          </a:bodyPr>
          <a:lstStyle/>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Поток данных </a:t>
            </a:r>
            <a:r>
              <a:rPr lang="ru-RU" sz="4400" dirty="0">
                <a:latin typeface="Calibri" panose="020F0502020204030204" pitchFamily="34" charset="0"/>
                <a:cs typeface="Calibri" panose="020F0502020204030204" pitchFamily="34" charset="0"/>
              </a:rPr>
              <a:t>– это абстрактное представление данных в виде последовательности байт.</a:t>
            </a:r>
            <a:endParaRPr lang="en-US" sz="4400" dirty="0">
              <a:latin typeface="Calibri" panose="020F0502020204030204" pitchFamily="34" charset="0"/>
              <a:cs typeface="Calibri" panose="020F0502020204030204" pitchFamily="34" charset="0"/>
            </a:endParaRPr>
          </a:p>
          <a:p>
            <a:pPr indent="914400" algn="just">
              <a:lnSpc>
                <a:spcPct val="80000"/>
              </a:lnSpc>
              <a:spcBef>
                <a:spcPts val="300"/>
              </a:spcBef>
              <a:defRPr/>
            </a:pPr>
            <a:endParaRPr lang="en-US"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Поток данных </a:t>
            </a:r>
            <a:r>
              <a:rPr lang="ru-RU" sz="4400" dirty="0">
                <a:latin typeface="Calibri" panose="020F0502020204030204" pitchFamily="34" charset="0"/>
                <a:cs typeface="Calibri" panose="020F0502020204030204" pitchFamily="34" charset="0"/>
              </a:rPr>
              <a:t>– это последовательность байтов, которую можно использовать для записи или чтения из вспомогательного запоминающего устройства, являющегося одним из устройств хранения информации (например, дисков или памяти). Есть несколько видов запоминающих устройств, отличных от дисков, и существует несколько видов потоков, помимо файловых потоков, например</a:t>
            </a:r>
            <a:r>
              <a:rPr lang="en-US" sz="4400" dirty="0">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 сетевые потоки, потоки памяти и потоки каналов.</a:t>
            </a:r>
            <a:endParaRPr lang="en-US" sz="4400" dirty="0">
              <a:latin typeface="Calibri" panose="020F0502020204030204" pitchFamily="34" charset="0"/>
              <a:cs typeface="Calibri" panose="020F0502020204030204" pitchFamily="34" charset="0"/>
            </a:endParaRPr>
          </a:p>
          <a:p>
            <a:pPr indent="914400" algn="just">
              <a:lnSpc>
                <a:spcPct val="80000"/>
              </a:lnSpc>
              <a:spcBef>
                <a:spcPts val="300"/>
              </a:spcBef>
              <a:defRPr/>
            </a:pPr>
            <a:endParaRPr lang="en-US" sz="4400" dirty="0">
              <a:latin typeface="Calibri" panose="020F0502020204030204" pitchFamily="34" charset="0"/>
              <a:cs typeface="Calibri" panose="020F0502020204030204" pitchFamily="34" charset="0"/>
            </a:endParaRP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endParaRPr lang="ru-RU" sz="4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68881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Стандартные типы потоков</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8577413"/>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1. Абстрактный класс </a:t>
            </a:r>
            <a:r>
              <a:rPr lang="ru-RU" sz="4400" b="1" dirty="0">
                <a:latin typeface="Calibri" panose="020F0502020204030204" pitchFamily="34" charset="0"/>
                <a:cs typeface="Calibri" panose="020F0502020204030204" pitchFamily="34" charset="0"/>
              </a:rPr>
              <a:t>System.IO.Stream </a:t>
            </a:r>
            <a:r>
              <a:rPr lang="ru-RU" sz="4400" dirty="0">
                <a:latin typeface="Calibri" panose="020F0502020204030204" pitchFamily="34" charset="0"/>
                <a:cs typeface="Calibri" panose="020F0502020204030204" pitchFamily="34" charset="0"/>
              </a:rPr>
              <a:t>– базовый класс для других классов, представляющих потоки.</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2. Классы для работы с потоками, связанными с хранилищами:</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FileStream</a:t>
            </a:r>
            <a:r>
              <a:rPr lang="ru-RU" sz="4400" dirty="0">
                <a:latin typeface="Calibri" panose="020F0502020204030204" pitchFamily="34" charset="0"/>
                <a:cs typeface="Calibri" panose="020F0502020204030204" pitchFamily="34" charset="0"/>
              </a:rPr>
              <a:t> – класс для работы с файлами, как с потоками (пространство имён </a:t>
            </a:r>
            <a:r>
              <a:rPr lang="ru-RU" sz="4400" b="1" dirty="0">
                <a:latin typeface="Calibri" panose="020F0502020204030204" pitchFamily="34" charset="0"/>
                <a:cs typeface="Calibri" panose="020F0502020204030204" pitchFamily="34" charset="0"/>
              </a:rPr>
              <a:t>System.IO</a:t>
            </a:r>
            <a:r>
              <a:rPr lang="ru-RU" sz="4400" dirty="0">
                <a:latin typeface="Calibri" panose="020F0502020204030204" pitchFamily="34" charset="0"/>
                <a:cs typeface="Calibri" panose="020F0502020204030204" pitchFamily="34" charset="0"/>
              </a:rPr>
              <a:t>).</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MemoryStream</a:t>
            </a:r>
            <a:r>
              <a:rPr lang="ru-RU" sz="4400" dirty="0">
                <a:latin typeface="Calibri" panose="020F0502020204030204" pitchFamily="34" charset="0"/>
                <a:cs typeface="Calibri" panose="020F0502020204030204" pitchFamily="34" charset="0"/>
              </a:rPr>
              <a:t> – класс для представления потока в памяти (пространство имён </a:t>
            </a:r>
            <a:r>
              <a:rPr lang="ru-RU" sz="4400" b="1" dirty="0">
                <a:latin typeface="Calibri" panose="020F0502020204030204" pitchFamily="34" charset="0"/>
                <a:cs typeface="Calibri" panose="020F0502020204030204" pitchFamily="34" charset="0"/>
              </a:rPr>
              <a:t>System.IO</a:t>
            </a:r>
            <a:r>
              <a:rPr lang="ru-RU" sz="4400" dirty="0">
                <a:latin typeface="Calibri" panose="020F0502020204030204" pitchFamily="34" charset="0"/>
                <a:cs typeface="Calibri" panose="020F0502020204030204" pitchFamily="34" charset="0"/>
              </a:rPr>
              <a:t>).</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NetworkStream</a:t>
            </a:r>
            <a:r>
              <a:rPr lang="ru-RU" sz="4400" dirty="0">
                <a:latin typeface="Calibri" panose="020F0502020204030204" pitchFamily="34" charset="0"/>
                <a:cs typeface="Calibri" panose="020F0502020204030204" pitchFamily="34" charset="0"/>
              </a:rPr>
              <a:t> – работа с сокетами, как с потокам (пространство имён </a:t>
            </a:r>
            <a:r>
              <a:rPr lang="ru-RU" sz="4400" b="1" dirty="0">
                <a:latin typeface="Calibri" panose="020F0502020204030204" pitchFamily="34" charset="0"/>
                <a:cs typeface="Calibri" panose="020F0502020204030204" pitchFamily="34" charset="0"/>
              </a:rPr>
              <a:t>System.Net.Sockets</a:t>
            </a:r>
            <a:r>
              <a:rPr lang="ru-RU" sz="4400" dirty="0">
                <a:latin typeface="Calibri" panose="020F0502020204030204" pitchFamily="34" charset="0"/>
                <a:cs typeface="Calibri" panose="020F0502020204030204" pitchFamily="34" charset="0"/>
              </a:rPr>
              <a:t>).</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PipeStream</a:t>
            </a:r>
            <a:r>
              <a:rPr lang="ru-RU" sz="4400" dirty="0">
                <a:latin typeface="Calibri" panose="020F0502020204030204" pitchFamily="34" charset="0"/>
                <a:cs typeface="Calibri" panose="020F0502020204030204" pitchFamily="34" charset="0"/>
              </a:rPr>
              <a:t> – абстрактный класс из пространства имён </a:t>
            </a:r>
            <a:r>
              <a:rPr lang="ru-RU" sz="4400" b="1" dirty="0">
                <a:latin typeface="Calibri" panose="020F0502020204030204" pitchFamily="34" charset="0"/>
                <a:cs typeface="Calibri" panose="020F0502020204030204" pitchFamily="34" charset="0"/>
              </a:rPr>
              <a:t>System.IO.Pipes</a:t>
            </a:r>
            <a:r>
              <a:rPr lang="ru-RU" sz="4400" dirty="0">
                <a:latin typeface="Calibri" panose="020F0502020204030204" pitchFamily="34" charset="0"/>
                <a:cs typeface="Calibri" panose="020F0502020204030204" pitchFamily="34" charset="0"/>
              </a:rPr>
              <a:t>, базовый для классов-потоков, которые позволяют передавать данные между процессами системы.</a:t>
            </a:r>
          </a:p>
        </p:txBody>
      </p:sp>
    </p:spTree>
    <p:extLst>
      <p:ext uri="{BB962C8B-B14F-4D97-AF65-F5344CB8AC3E}">
        <p14:creationId xmlns:p14="http://schemas.microsoft.com/office/powerpoint/2010/main" val="32961422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Стандартные типы потоков</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9196044"/>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3. Декораторы потоков.</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Декорируют  другой поток, преобразуя данные тем или иным образом:</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DeflateStream</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GZipStream</a:t>
            </a:r>
            <a:r>
              <a:rPr lang="ru-RU" sz="4400" dirty="0">
                <a:latin typeface="Calibri" panose="020F0502020204030204" pitchFamily="34" charset="0"/>
                <a:cs typeface="Calibri" panose="020F0502020204030204" pitchFamily="34" charset="0"/>
              </a:rPr>
              <a:t> – классы (пространство имён </a:t>
            </a:r>
            <a:r>
              <a:rPr lang="ru-RU" sz="4400" b="1" dirty="0">
                <a:latin typeface="Calibri" panose="020F0502020204030204" pitchFamily="34" charset="0"/>
                <a:cs typeface="Calibri" panose="020F0502020204030204" pitchFamily="34" charset="0"/>
              </a:rPr>
              <a:t>System.IO.Compression</a:t>
            </a:r>
            <a:r>
              <a:rPr lang="ru-RU" sz="4400" dirty="0">
                <a:latin typeface="Calibri" panose="020F0502020204030204" pitchFamily="34" charset="0"/>
                <a:cs typeface="Calibri" panose="020F0502020204030204" pitchFamily="34" charset="0"/>
              </a:rPr>
              <a:t>) для потоков со сжатием данных.</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CryptoStream</a:t>
            </a:r>
            <a:r>
              <a:rPr lang="ru-RU" sz="4400" dirty="0">
                <a:latin typeface="Calibri" panose="020F0502020204030204" pitchFamily="34" charset="0"/>
                <a:cs typeface="Calibri" panose="020F0502020204030204" pitchFamily="34" charset="0"/>
              </a:rPr>
              <a:t> – поток зашифрованных данных (пространство имён </a:t>
            </a:r>
            <a:r>
              <a:rPr lang="ru-RU" sz="4400" b="1" dirty="0">
                <a:latin typeface="Calibri" panose="020F0502020204030204" pitchFamily="34" charset="0"/>
                <a:cs typeface="Calibri" panose="020F0502020204030204" pitchFamily="34" charset="0"/>
              </a:rPr>
              <a:t>System.Security.Cryptography</a:t>
            </a:r>
            <a:r>
              <a:rPr lang="ru-RU" sz="4400" dirty="0">
                <a:latin typeface="Calibri" panose="020F0502020204030204" pitchFamily="34" charset="0"/>
                <a:cs typeface="Calibri" panose="020F0502020204030204" pitchFamily="34" charset="0"/>
              </a:rPr>
              <a:t>).</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BufferedStream</a:t>
            </a:r>
            <a:r>
              <a:rPr lang="ru-RU" sz="4400" dirty="0">
                <a:latin typeface="Calibri" panose="020F0502020204030204" pitchFamily="34" charset="0"/>
                <a:cs typeface="Calibri" panose="020F0502020204030204" pitchFamily="34" charset="0"/>
              </a:rPr>
              <a:t> – поток с поддержкой буферизации данных (пространство имён </a:t>
            </a:r>
            <a:r>
              <a:rPr lang="ru-RU" sz="4400" b="1" dirty="0">
                <a:latin typeface="Calibri" panose="020F0502020204030204" pitchFamily="34" charset="0"/>
                <a:cs typeface="Calibri" panose="020F0502020204030204" pitchFamily="34" charset="0"/>
              </a:rPr>
              <a:t>System.IO</a:t>
            </a:r>
            <a:r>
              <a:rPr lang="ru-RU" sz="4400" dirty="0">
                <a:latin typeface="Calibri" panose="020F0502020204030204" pitchFamily="34" charset="0"/>
                <a:cs typeface="Calibri" panose="020F0502020204030204" pitchFamily="34" charset="0"/>
              </a:rPr>
              <a:t>).</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4. Адаптеры потоков.</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Преобразуют информацию определённого формата в набор байт:</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BinaryReader</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BinaryWriter</a:t>
            </a:r>
            <a:r>
              <a:rPr lang="ru-RU" sz="4400" dirty="0">
                <a:latin typeface="Calibri" panose="020F0502020204030204" pitchFamily="34" charset="0"/>
                <a:cs typeface="Calibri" panose="020F0502020204030204" pitchFamily="34" charset="0"/>
              </a:rPr>
              <a:t> – классы для ввода/вывода примитивных типов в двоичном формате.</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StreamReader</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StreamWriter</a:t>
            </a:r>
            <a:r>
              <a:rPr lang="ru-RU" sz="4400" dirty="0">
                <a:latin typeface="Calibri" panose="020F0502020204030204" pitchFamily="34" charset="0"/>
                <a:cs typeface="Calibri" panose="020F0502020204030204" pitchFamily="34" charset="0"/>
              </a:rPr>
              <a:t> – классы для ввода/вывода информации в  строковом представлении.</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XmlReader</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XmlWriter</a:t>
            </a:r>
            <a:r>
              <a:rPr lang="ru-RU" sz="4400" dirty="0">
                <a:latin typeface="Calibri" panose="020F0502020204030204" pitchFamily="34" charset="0"/>
                <a:cs typeface="Calibri" panose="020F0502020204030204" pitchFamily="34" charset="0"/>
              </a:rPr>
              <a:t> – абстрактные классы для ввода/вывода </a:t>
            </a:r>
            <a:r>
              <a:rPr lang="ru-RU" sz="4400" b="1" dirty="0">
                <a:latin typeface="Calibri" panose="020F0502020204030204" pitchFamily="34" charset="0"/>
                <a:cs typeface="Calibri" panose="020F0502020204030204" pitchFamily="34" charset="0"/>
              </a:rPr>
              <a:t>XML</a:t>
            </a:r>
            <a:r>
              <a:rPr lang="ru-RU" sz="4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753035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Стандартные типы потоков</a:t>
            </a: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1730923"/>
          </a:xfrm>
          <a:prstGeom prst="rect">
            <a:avLst/>
          </a:prstGeom>
          <a:noFill/>
        </p:spPr>
        <p:txBody>
          <a:bodyPr wrap="square">
            <a:spAutoFit/>
          </a:bodyPr>
          <a:lstStyle/>
          <a:p>
            <a:pPr lvl="0" indent="914400" algn="just" rtl="0">
              <a:lnSpc>
                <a:spcPct val="80000"/>
              </a:lnSpc>
              <a:spcBef>
                <a:spcPts val="0"/>
              </a:spcBef>
              <a:spcAft>
                <a:spcPts val="0"/>
              </a:spcAft>
              <a:buSzPts val="1920"/>
              <a:buNone/>
            </a:pPr>
            <a:r>
              <a:rPr lang="ru-RU" sz="4400" dirty="0">
                <a:latin typeface="Calibri" panose="020F0502020204030204" pitchFamily="34" charset="0"/>
                <a:cs typeface="Calibri" panose="020F0502020204030204" pitchFamily="34" charset="0"/>
              </a:rPr>
              <a:t>Абстрактные классы </a:t>
            </a:r>
            <a:r>
              <a:rPr lang="ru-RU" sz="4400" b="1" dirty="0">
                <a:latin typeface="Calibri" panose="020F0502020204030204" pitchFamily="34" charset="0"/>
                <a:cs typeface="Calibri" panose="020F0502020204030204" pitchFamily="34" charset="0"/>
              </a:rPr>
              <a:t>TextReader</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TextWriter</a:t>
            </a:r>
            <a:r>
              <a:rPr lang="ru-RU" sz="4400" dirty="0">
                <a:latin typeface="Calibri" panose="020F0502020204030204" pitchFamily="34" charset="0"/>
                <a:cs typeface="Calibri" panose="020F0502020204030204" pitchFamily="34" charset="0"/>
              </a:rPr>
              <a:t> дают возможность читать и записывать данные в поток в строковом представлении. От этих классов наследуются классы </a:t>
            </a:r>
            <a:r>
              <a:rPr lang="ru-RU" sz="4400" b="1" dirty="0">
                <a:latin typeface="Calibri" panose="020F0502020204030204" pitchFamily="34" charset="0"/>
                <a:cs typeface="Calibri" panose="020F0502020204030204" pitchFamily="34" charset="0"/>
              </a:rPr>
              <a:t>StreamReader</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StreamWriter</a:t>
            </a:r>
            <a:r>
              <a:rPr lang="ru-RU" sz="4400" dirty="0">
                <a:latin typeface="Calibri" panose="020F0502020204030204" pitchFamily="34" charset="0"/>
                <a:cs typeface="Calibri" panose="020F0502020204030204" pitchFamily="34" charset="0"/>
              </a:rPr>
              <a:t>.</a:t>
            </a:r>
            <a:endParaRPr lang="ru-RU" sz="4000" dirty="0">
              <a:latin typeface="Calibri" panose="020F0502020204030204" pitchFamily="34" charset="0"/>
              <a:cs typeface="Calibri" panose="020F0502020204030204" pitchFamily="34" charset="0"/>
            </a:endParaRPr>
          </a:p>
        </p:txBody>
      </p:sp>
      <p:pic>
        <p:nvPicPr>
          <p:cNvPr id="1026" name="Picture 2" descr="Иерархия классов пространства имен System.IO">
            <a:extLst>
              <a:ext uri="{FF2B5EF4-FFF2-40B4-BE49-F238E27FC236}">
                <a16:creationId xmlns:a16="http://schemas.microsoft.com/office/drawing/2014/main" xmlns="" id="{317E7804-C524-45F7-9A1C-8450721CE7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2110" y="5022433"/>
            <a:ext cx="10593430" cy="7620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72930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en-US" sz="7200" b="1" dirty="0" err="1">
                <a:solidFill>
                  <a:srgbClr val="36A9E1"/>
                </a:solidFill>
                <a:latin typeface="Cambria" panose="02040503050406030204" pitchFamily="18" charset="0"/>
                <a:ea typeface="Cambria" panose="02040503050406030204" pitchFamily="18" charset="0"/>
              </a:rPr>
              <a:t>System.IO.Stream</a:t>
            </a:r>
            <a:r>
              <a:rPr lang="en-US" sz="7200" b="1" dirty="0">
                <a:solidFill>
                  <a:srgbClr val="36A9E1"/>
                </a:solidFill>
                <a:latin typeface="Cambria" panose="02040503050406030204" pitchFamily="18" charset="0"/>
                <a:ea typeface="Cambria" panose="02040503050406030204" pitchFamily="18" charset="0"/>
              </a:rPr>
              <a:t> </a:t>
            </a:r>
            <a:endParaRPr lang="ru-RU" sz="7200" b="1" dirty="0">
              <a:solidFill>
                <a:srgbClr val="36A9E1"/>
              </a:solidFill>
              <a:latin typeface="Cambria" panose="02040503050406030204" pitchFamily="18" charset="0"/>
              <a:ea typeface="Cambria" panose="02040503050406030204" pitchFamily="18" charset="0"/>
            </a:endParaRPr>
          </a:p>
        </p:txBody>
      </p:sp>
      <p:sp>
        <p:nvSpPr>
          <p:cNvPr id="2" name="Rectangle 1">
            <a:extLst>
              <a:ext uri="{FF2B5EF4-FFF2-40B4-BE49-F238E27FC236}">
                <a16:creationId xmlns:a16="http://schemas.microsoft.com/office/drawing/2014/main" xmlns="" id="{F2B36D62-7CDB-445F-8AFB-CE888C8C3C34}"/>
              </a:ext>
            </a:extLst>
          </p:cNvPr>
          <p:cNvSpPr>
            <a:spLocks noChangeArrowheads="1"/>
          </p:cNvSpPr>
          <p:nvPr/>
        </p:nvSpPr>
        <p:spPr bwMode="auto">
          <a:xfrm>
            <a:off x="0" y="90100"/>
            <a:ext cx="128264"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3480" tIns="0" rIns="6348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Group 79">
            <a:extLst>
              <a:ext uri="{FF2B5EF4-FFF2-40B4-BE49-F238E27FC236}">
                <a16:creationId xmlns:a16="http://schemas.microsoft.com/office/drawing/2014/main" xmlns="" id="{8011420C-23BF-43F9-BFAF-8F53BC5586A0}"/>
              </a:ext>
            </a:extLst>
          </p:cNvPr>
          <p:cNvGraphicFramePr>
            <a:graphicFrameLocks/>
          </p:cNvGraphicFramePr>
          <p:nvPr>
            <p:extLst>
              <p:ext uri="{D42A27DB-BD31-4B8C-83A1-F6EECF244321}">
                <p14:modId xmlns:p14="http://schemas.microsoft.com/office/powerpoint/2010/main" val="442958103"/>
              </p:ext>
            </p:extLst>
          </p:nvPr>
        </p:nvGraphicFramePr>
        <p:xfrm>
          <a:off x="1568706" y="5260022"/>
          <a:ext cx="21329394" cy="7178040"/>
        </p:xfrm>
        <a:graphic>
          <a:graphicData uri="http://schemas.openxmlformats.org/drawingml/2006/table">
            <a:tbl>
              <a:tblPr/>
              <a:tblGrid>
                <a:gridCol w="5400061">
                  <a:extLst>
                    <a:ext uri="{9D8B030D-6E8A-4147-A177-3AD203B41FA5}">
                      <a16:colId xmlns:a16="http://schemas.microsoft.com/office/drawing/2014/main" xmlns="" val="20000"/>
                    </a:ext>
                  </a:extLst>
                </a:gridCol>
                <a:gridCol w="15929333">
                  <a:extLst>
                    <a:ext uri="{9D8B030D-6E8A-4147-A177-3AD203B41FA5}">
                      <a16:colId xmlns:a16="http://schemas.microsoft.com/office/drawing/2014/main" xmlns="" val="20001"/>
                    </a:ext>
                  </a:extLst>
                </a:gridCol>
              </a:tblGrid>
              <a:tr h="0">
                <a:tc>
                  <a:txBody>
                    <a:bodyPr/>
                    <a:lstStyle/>
                    <a:p>
                      <a:r>
                        <a:rPr lang="ru-RU" sz="4400" dirty="0">
                          <a:solidFill>
                            <a:schemeClr val="tx1"/>
                          </a:solidFill>
                          <a:effectLst/>
                          <a:latin typeface="Calibri" panose="020F0502020204030204" pitchFamily="34" charset="0"/>
                          <a:cs typeface="Calibri" panose="020F0502020204030204" pitchFamily="34" charset="0"/>
                        </a:rPr>
                        <a:t>Метод, свойство</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r>
                        <a:rPr lang="ru-RU" sz="440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492043">
                <a:tc>
                  <a:txBody>
                    <a:bodyPr/>
                    <a:lstStyle/>
                    <a:p>
                      <a:r>
                        <a:rPr lang="en-US" sz="4400" b="1">
                          <a:solidFill>
                            <a:schemeClr val="tx1"/>
                          </a:solidFill>
                          <a:effectLst/>
                          <a:latin typeface="Calibri" panose="020F0502020204030204" pitchFamily="34" charset="0"/>
                          <a:cs typeface="Calibri" panose="020F0502020204030204" pitchFamily="34" charset="0"/>
                        </a:rPr>
                        <a:t>CanRead, CanWrite, CanSeek</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Определяют, поддерживает ли текущий поток чтение, поиск и/или запись.</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0">
                <a:tc>
                  <a:txBody>
                    <a:bodyPr/>
                    <a:lstStyle/>
                    <a:p>
                      <a:r>
                        <a:rPr lang="en-US" sz="4400" b="1">
                          <a:solidFill>
                            <a:schemeClr val="tx1"/>
                          </a:solidFill>
                          <a:effectLst/>
                          <a:latin typeface="Calibri" panose="020F0502020204030204" pitchFamily="34" charset="0"/>
                          <a:cs typeface="Calibri" panose="020F0502020204030204" pitchFamily="34" charset="0"/>
                        </a:rPr>
                        <a:t>Close()</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Закрывает текущий поток и освобождает все ресурсы (такие как сокеты и файловые дескрипторы), ассоциированные с текущим потоком. </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75913">
                <a:tc>
                  <a:txBody>
                    <a:bodyPr/>
                    <a:lstStyle/>
                    <a:p>
                      <a:r>
                        <a:rPr lang="en-US" sz="4400" b="1" dirty="0">
                          <a:solidFill>
                            <a:schemeClr val="tx1"/>
                          </a:solidFill>
                          <a:effectLst/>
                          <a:latin typeface="Calibri" panose="020F0502020204030204" pitchFamily="34" charset="0"/>
                          <a:cs typeface="Calibri" panose="020F0502020204030204" pitchFamily="34" charset="0"/>
                        </a:rPr>
                        <a:t>Flush()</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Обновляет лежащий в основе источник данных или репозиторий текущим состоянием буфера с последующей очисткой буфера. Если поток не реализует буфер, метод не делает ничего.</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
        <p:nvSpPr>
          <p:cNvPr id="6" name="TextBox 5">
            <a:extLst>
              <a:ext uri="{FF2B5EF4-FFF2-40B4-BE49-F238E27FC236}">
                <a16:creationId xmlns:a16="http://schemas.microsoft.com/office/drawing/2014/main" xmlns="" id="{4D87D316-1A80-4CB0-8332-3CE022D20198}"/>
              </a:ext>
            </a:extLst>
          </p:cNvPr>
          <p:cNvSpPr txBox="1"/>
          <p:nvPr/>
        </p:nvSpPr>
        <p:spPr>
          <a:xfrm>
            <a:off x="1568706" y="2668521"/>
            <a:ext cx="21329394" cy="2123658"/>
          </a:xfrm>
          <a:prstGeom prst="rect">
            <a:avLst/>
          </a:prstGeom>
          <a:noFill/>
        </p:spPr>
        <p:txBody>
          <a:bodyPr wrap="square">
            <a:spAutoFit/>
          </a:bodyPr>
          <a:lstStyle/>
          <a:p>
            <a:pPr indent="914400" algn="just"/>
            <a:r>
              <a:rPr lang="ru-RU" sz="4400" b="0" i="0" dirty="0">
                <a:solidFill>
                  <a:srgbClr val="000000"/>
                </a:solidFill>
                <a:effectLst/>
                <a:latin typeface="Calibri" panose="020F0502020204030204" pitchFamily="34" charset="0"/>
                <a:cs typeface="Calibri" panose="020F0502020204030204" pitchFamily="34" charset="0"/>
              </a:rPr>
              <a:t>В абстрактном классе </a:t>
            </a:r>
            <a:r>
              <a:rPr lang="ru-RU" sz="4400" b="1" i="0" dirty="0">
                <a:solidFill>
                  <a:srgbClr val="000000"/>
                </a:solidFill>
                <a:effectLst/>
                <a:latin typeface="Calibri" panose="020F0502020204030204" pitchFamily="34" charset="0"/>
                <a:cs typeface="Calibri" panose="020F0502020204030204" pitchFamily="34" charset="0"/>
              </a:rPr>
              <a:t>System.IO.Stream </a:t>
            </a:r>
            <a:r>
              <a:rPr lang="ru-RU" sz="4400" b="0" i="0" dirty="0">
                <a:solidFill>
                  <a:srgbClr val="000000"/>
                </a:solidFill>
                <a:effectLst/>
                <a:latin typeface="Calibri" panose="020F0502020204030204" pitchFamily="34" charset="0"/>
                <a:cs typeface="Calibri" panose="020F0502020204030204" pitchFamily="34" charset="0"/>
              </a:rPr>
              <a:t>определен набор членов, которые</a:t>
            </a:r>
            <a:r>
              <a:rPr lang="en-US" sz="4400" b="0" i="0" dirty="0">
                <a:solidFill>
                  <a:srgbClr val="000000"/>
                </a:solidFill>
                <a:effectLst/>
                <a:latin typeface="Calibri" panose="020F0502020204030204" pitchFamily="34" charset="0"/>
                <a:cs typeface="Calibri" panose="020F0502020204030204" pitchFamily="34" charset="0"/>
              </a:rPr>
              <a:t> </a:t>
            </a:r>
            <a:r>
              <a:rPr lang="ru-RU" sz="4400" b="0" i="0" dirty="0">
                <a:solidFill>
                  <a:srgbClr val="000000"/>
                </a:solidFill>
                <a:effectLst/>
                <a:latin typeface="Calibri" panose="020F0502020204030204" pitchFamily="34" charset="0"/>
                <a:cs typeface="Calibri" panose="020F0502020204030204" pitchFamily="34" charset="0"/>
              </a:rPr>
              <a:t>обеспечивают поддержку синхронного и асинхронного взаимодействия с хранилищем (например, файлом или областью памяти).</a:t>
            </a:r>
            <a:endParaRPr lang="en-US"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96665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en-US" sz="7200" b="1" dirty="0" err="1">
                <a:solidFill>
                  <a:srgbClr val="36A9E1"/>
                </a:solidFill>
                <a:latin typeface="Cambria" panose="02040503050406030204" pitchFamily="18" charset="0"/>
                <a:ea typeface="Cambria" panose="02040503050406030204" pitchFamily="18" charset="0"/>
              </a:rPr>
              <a:t>System.IO.Stream</a:t>
            </a:r>
            <a:r>
              <a:rPr lang="en-US" sz="7200" b="1" dirty="0">
                <a:solidFill>
                  <a:srgbClr val="36A9E1"/>
                </a:solidFill>
                <a:latin typeface="Cambria" panose="02040503050406030204" pitchFamily="18" charset="0"/>
                <a:ea typeface="Cambria" panose="02040503050406030204" pitchFamily="18" charset="0"/>
              </a:rPr>
              <a:t> </a:t>
            </a:r>
            <a:endParaRPr lang="ru-RU" sz="7200" b="1" dirty="0">
              <a:solidFill>
                <a:srgbClr val="36A9E1"/>
              </a:solidFill>
              <a:latin typeface="Cambria" panose="02040503050406030204" pitchFamily="18" charset="0"/>
              <a:ea typeface="Cambria" panose="02040503050406030204" pitchFamily="18" charset="0"/>
            </a:endParaRPr>
          </a:p>
        </p:txBody>
      </p:sp>
      <p:sp>
        <p:nvSpPr>
          <p:cNvPr id="2" name="Rectangle 1">
            <a:extLst>
              <a:ext uri="{FF2B5EF4-FFF2-40B4-BE49-F238E27FC236}">
                <a16:creationId xmlns:a16="http://schemas.microsoft.com/office/drawing/2014/main" xmlns="" id="{F2B36D62-7CDB-445F-8AFB-CE888C8C3C34}"/>
              </a:ext>
            </a:extLst>
          </p:cNvPr>
          <p:cNvSpPr>
            <a:spLocks noChangeArrowheads="1"/>
          </p:cNvSpPr>
          <p:nvPr/>
        </p:nvSpPr>
        <p:spPr bwMode="auto">
          <a:xfrm>
            <a:off x="0" y="90100"/>
            <a:ext cx="128264"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3480" tIns="0" rIns="6348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Group 79">
            <a:extLst>
              <a:ext uri="{FF2B5EF4-FFF2-40B4-BE49-F238E27FC236}">
                <a16:creationId xmlns:a16="http://schemas.microsoft.com/office/drawing/2014/main" xmlns="" id="{8011420C-23BF-43F9-BFAF-8F53BC5586A0}"/>
              </a:ext>
            </a:extLst>
          </p:cNvPr>
          <p:cNvGraphicFramePr>
            <a:graphicFrameLocks/>
          </p:cNvGraphicFramePr>
          <p:nvPr>
            <p:extLst>
              <p:ext uri="{D42A27DB-BD31-4B8C-83A1-F6EECF244321}">
                <p14:modId xmlns:p14="http://schemas.microsoft.com/office/powerpoint/2010/main" val="191265743"/>
              </p:ext>
            </p:extLst>
          </p:nvPr>
        </p:nvGraphicFramePr>
        <p:xfrm>
          <a:off x="1568706" y="2717954"/>
          <a:ext cx="21329394" cy="9376410"/>
        </p:xfrm>
        <a:graphic>
          <a:graphicData uri="http://schemas.openxmlformats.org/drawingml/2006/table">
            <a:tbl>
              <a:tblPr/>
              <a:tblGrid>
                <a:gridCol w="5400061">
                  <a:extLst>
                    <a:ext uri="{9D8B030D-6E8A-4147-A177-3AD203B41FA5}">
                      <a16:colId xmlns:a16="http://schemas.microsoft.com/office/drawing/2014/main" xmlns="" val="20000"/>
                    </a:ext>
                  </a:extLst>
                </a:gridCol>
                <a:gridCol w="15929333">
                  <a:extLst>
                    <a:ext uri="{9D8B030D-6E8A-4147-A177-3AD203B41FA5}">
                      <a16:colId xmlns:a16="http://schemas.microsoft.com/office/drawing/2014/main" xmlns="" val="20001"/>
                    </a:ext>
                  </a:extLst>
                </a:gridCol>
              </a:tblGrid>
              <a:tr h="0">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Метод, свойство</a:t>
                      </a: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tc>
                  <a:txBody>
                    <a:bodyPr/>
                    <a:lstStyle/>
                    <a:p>
                      <a:pPr algn="ctr"/>
                      <a:r>
                        <a:rPr lang="ru-RU" sz="4400" dirty="0">
                          <a:solidFill>
                            <a:schemeClr val="tx1"/>
                          </a:solidFill>
                          <a:effectLst/>
                          <a:latin typeface="Calibri" panose="020F0502020204030204" pitchFamily="34" charset="0"/>
                          <a:cs typeface="Calibri" panose="020F0502020204030204" pitchFamily="34" charset="0"/>
                        </a:rPr>
                        <a:t>Описание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alpha val="50000"/>
                      </a:srgbClr>
                    </a:solidFill>
                  </a:tcPr>
                </a:tc>
                <a:extLst>
                  <a:ext uri="{0D108BD9-81ED-4DB2-BD59-A6C34878D82A}">
                    <a16:rowId xmlns:a16="http://schemas.microsoft.com/office/drawing/2014/main" xmlns="" val="10000"/>
                  </a:ext>
                </a:extLst>
              </a:tr>
              <a:tr h="0">
                <a:tc>
                  <a:txBody>
                    <a:bodyPr/>
                    <a:lstStyle/>
                    <a:p>
                      <a:r>
                        <a:rPr lang="en-US" sz="4400" b="1">
                          <a:solidFill>
                            <a:schemeClr val="tx1"/>
                          </a:solidFill>
                          <a:effectLst/>
                          <a:latin typeface="Calibri" panose="020F0502020204030204" pitchFamily="34" charset="0"/>
                          <a:cs typeface="Calibri" panose="020F0502020204030204" pitchFamily="34" charset="0"/>
                        </a:rPr>
                        <a:t>Length</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Возвращает длину потока в байтах.</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0">
                <a:tc>
                  <a:txBody>
                    <a:bodyPr/>
                    <a:lstStyle/>
                    <a:p>
                      <a:r>
                        <a:rPr lang="en-US" sz="4400" b="1">
                          <a:solidFill>
                            <a:schemeClr val="tx1"/>
                          </a:solidFill>
                          <a:effectLst/>
                          <a:latin typeface="Calibri" panose="020F0502020204030204" pitchFamily="34" charset="0"/>
                          <a:cs typeface="Calibri" panose="020F0502020204030204" pitchFamily="34" charset="0"/>
                        </a:rPr>
                        <a:t>Position</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Определяет текущую позицию в потоке.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847319116"/>
                  </a:ext>
                </a:extLst>
              </a:tr>
              <a:tr h="0">
                <a:tc>
                  <a:txBody>
                    <a:bodyPr/>
                    <a:lstStyle/>
                    <a:p>
                      <a:r>
                        <a:rPr lang="en-US" sz="4400" b="1" dirty="0">
                          <a:solidFill>
                            <a:schemeClr val="tx1"/>
                          </a:solidFill>
                          <a:effectLst/>
                          <a:latin typeface="Calibri" panose="020F0502020204030204" pitchFamily="34" charset="0"/>
                          <a:cs typeface="Calibri" panose="020F0502020204030204" pitchFamily="34" charset="0"/>
                        </a:rPr>
                        <a:t>Read(),</a:t>
                      </a:r>
                    </a:p>
                    <a:p>
                      <a:r>
                        <a:rPr lang="en-US" sz="4400" b="1" dirty="0" err="1">
                          <a:solidFill>
                            <a:schemeClr val="tx1"/>
                          </a:solidFill>
                          <a:effectLst/>
                          <a:latin typeface="Calibri" panose="020F0502020204030204" pitchFamily="34" charset="0"/>
                          <a:cs typeface="Calibri" panose="020F0502020204030204" pitchFamily="34" charset="0"/>
                        </a:rPr>
                        <a:t>ReadByte</a:t>
                      </a:r>
                      <a:r>
                        <a:rPr lang="en-US" sz="4400" b="1" dirty="0">
                          <a:solidFill>
                            <a:schemeClr val="tx1"/>
                          </a:solidFill>
                          <a:effectLst/>
                          <a:latin typeface="Calibri" panose="020F0502020204030204" pitchFamily="34" charset="0"/>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Читает последовательность байт (или одиночный байт) из текущего потока и перемещает текущую позицию потока на количество прочитанных байтов.</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591277808"/>
                  </a:ext>
                </a:extLst>
              </a:tr>
              <a:tr h="0">
                <a:tc>
                  <a:txBody>
                    <a:bodyPr/>
                    <a:lstStyle/>
                    <a:p>
                      <a:r>
                        <a:rPr lang="en-US" sz="4400" b="1">
                          <a:solidFill>
                            <a:schemeClr val="tx1"/>
                          </a:solidFill>
                          <a:effectLst/>
                          <a:latin typeface="Calibri" panose="020F0502020204030204" pitchFamily="34" charset="0"/>
                          <a:cs typeface="Calibri" panose="020F0502020204030204" pitchFamily="34" charset="0"/>
                        </a:rPr>
                        <a:t>Seek()</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Устанавливает позицию в текущем потоке.</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182498449"/>
                  </a:ext>
                </a:extLst>
              </a:tr>
              <a:tr h="0">
                <a:tc>
                  <a:txBody>
                    <a:bodyPr/>
                    <a:lstStyle/>
                    <a:p>
                      <a:r>
                        <a:rPr lang="en-US" sz="4400" b="1">
                          <a:solidFill>
                            <a:schemeClr val="tx1"/>
                          </a:solidFill>
                          <a:effectLst/>
                          <a:latin typeface="Calibri" panose="020F0502020204030204" pitchFamily="34" charset="0"/>
                          <a:cs typeface="Calibri" panose="020F0502020204030204" pitchFamily="34" charset="0"/>
                        </a:rPr>
                        <a:t>SetLength()</a:t>
                      </a:r>
                      <a:endParaRPr lang="en-US" sz="440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Устанавливает длину текущего потока.</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4100526387"/>
                  </a:ext>
                </a:extLst>
              </a:tr>
              <a:tr h="0">
                <a:tc>
                  <a:txBody>
                    <a:bodyPr/>
                    <a:lstStyle/>
                    <a:p>
                      <a:r>
                        <a:rPr lang="en-US" sz="4400" b="1" dirty="0">
                          <a:solidFill>
                            <a:schemeClr val="tx1"/>
                          </a:solidFill>
                          <a:effectLst/>
                          <a:latin typeface="Calibri" panose="020F0502020204030204" pitchFamily="34" charset="0"/>
                          <a:cs typeface="Calibri" panose="020F0502020204030204" pitchFamily="34" charset="0"/>
                        </a:rPr>
                        <a:t>Write(),</a:t>
                      </a:r>
                    </a:p>
                    <a:p>
                      <a:r>
                        <a:rPr lang="en-US" sz="4400" b="1" dirty="0" err="1">
                          <a:solidFill>
                            <a:schemeClr val="tx1"/>
                          </a:solidFill>
                          <a:effectLst/>
                          <a:latin typeface="Calibri" panose="020F0502020204030204" pitchFamily="34" charset="0"/>
                          <a:cs typeface="Calibri" panose="020F0502020204030204" pitchFamily="34" charset="0"/>
                        </a:rPr>
                        <a:t>WriteByte</a:t>
                      </a:r>
                      <a:r>
                        <a:rPr lang="en-US" sz="4400" b="1" dirty="0">
                          <a:solidFill>
                            <a:schemeClr val="tx1"/>
                          </a:solidFill>
                          <a:effectLst/>
                          <a:latin typeface="Calibri" panose="020F0502020204030204" pitchFamily="34" charset="0"/>
                          <a:cs typeface="Calibri" panose="020F0502020204030204" pitchFamily="34" charset="0"/>
                        </a:rPr>
                        <a:t>()</a:t>
                      </a:r>
                      <a:endParaRPr lang="en-US" sz="4400" dirty="0">
                        <a:solidFill>
                          <a:schemeClr val="tx1"/>
                        </a:solidFill>
                        <a:effectLst/>
                        <a:latin typeface="Calibri" panose="020F0502020204030204" pitchFamily="34" charset="0"/>
                        <a:cs typeface="Calibri" panose="020F0502020204030204" pitchFamily="34" charset="0"/>
                      </a:endParaRPr>
                    </a:p>
                  </a:txBody>
                  <a:tcPr marL="142875" marR="142875" marT="142875" marB="14287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ru-RU" sz="4400" dirty="0">
                          <a:solidFill>
                            <a:schemeClr val="tx1"/>
                          </a:solidFill>
                          <a:effectLst/>
                          <a:latin typeface="Calibri" panose="020F0502020204030204" pitchFamily="34" charset="0"/>
                          <a:cs typeface="Calibri" panose="020F0502020204030204" pitchFamily="34" charset="0"/>
                        </a:rPr>
                        <a:t>Пишет последовательность байт (или одиночный байт) в текущий поток и перемещает текущую позицию на количество записанных байтов.</a:t>
                      </a:r>
                    </a:p>
                  </a:txBody>
                  <a:tcPr marL="142875" marR="142875" marT="142875" marB="14287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490366002"/>
                  </a:ext>
                </a:extLst>
              </a:tr>
            </a:tbl>
          </a:graphicData>
        </a:graphic>
      </p:graphicFrame>
    </p:spTree>
    <p:extLst>
      <p:ext uri="{BB962C8B-B14F-4D97-AF65-F5344CB8AC3E}">
        <p14:creationId xmlns:p14="http://schemas.microsoft.com/office/powerpoint/2010/main" val="502842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Объекты файловой </a:t>
            </a:r>
            <a:r>
              <a:rPr lang="ru-RU" sz="7200" b="1" dirty="0" smtClean="0">
                <a:solidFill>
                  <a:srgbClr val="36A9E1"/>
                </a:solidFill>
                <a:latin typeface="Cambria" panose="02040503050406030204" pitchFamily="18" charset="0"/>
                <a:ea typeface="Cambria" panose="02040503050406030204" pitchFamily="18" charset="0"/>
              </a:rPr>
              <a:t>системы</a:t>
            </a:r>
            <a:r>
              <a:rPr lang="en-US" sz="7200" b="1" dirty="0">
                <a:solidFill>
                  <a:srgbClr val="36A9E1"/>
                </a:solidFill>
                <a:latin typeface="Cambria" panose="02040503050406030204" pitchFamily="18" charset="0"/>
                <a:ea typeface="Cambria" panose="02040503050406030204" pitchFamily="18" charset="0"/>
              </a:rPr>
              <a:t> (1. Directory)</a:t>
            </a:r>
            <a:endParaRPr lang="en-US"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xmlns="" id="{9951AB29-C25B-4757-A469-AF9B20A40D10}"/>
              </a:ext>
            </a:extLst>
          </p:cNvPr>
          <p:cNvSpPr txBox="1"/>
          <p:nvPr/>
        </p:nvSpPr>
        <p:spPr>
          <a:xfrm>
            <a:off x="1389063" y="2898775"/>
            <a:ext cx="21509037" cy="3471400"/>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Классы для работы с объектами файловой системы – дисками, каталогами, файлами содержатся в пространстве имен </a:t>
            </a:r>
            <a:r>
              <a:rPr lang="ru-RU" sz="4400" b="1" dirty="0">
                <a:latin typeface="Calibri" panose="020F0502020204030204" pitchFamily="34" charset="0"/>
                <a:cs typeface="Calibri" panose="020F0502020204030204" pitchFamily="34" charset="0"/>
              </a:rPr>
              <a:t>System.IO</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DriveInfo</a:t>
            </a:r>
            <a:r>
              <a:rPr lang="ru-RU" sz="4400" dirty="0">
                <a:latin typeface="Calibri" panose="020F0502020204030204" pitchFamily="34" charset="0"/>
                <a:cs typeface="Calibri" panose="020F0502020204030204" pitchFamily="34" charset="0"/>
              </a:rPr>
              <a:t> – предоставляет информацию о диске.</a:t>
            </a: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Directory</a:t>
            </a:r>
            <a:r>
              <a:rPr lang="ru-RU" sz="4400" dirty="0">
                <a:latin typeface="Calibri" panose="020F0502020204030204" pitchFamily="34" charset="0"/>
                <a:cs typeface="Calibri" panose="020F0502020204030204" pitchFamily="34" charset="0"/>
              </a:rPr>
              <a:t>, </a:t>
            </a:r>
            <a:r>
              <a:rPr lang="ru-RU" sz="4400" b="1" dirty="0">
                <a:latin typeface="Calibri" panose="020F0502020204030204" pitchFamily="34" charset="0"/>
                <a:cs typeface="Calibri" panose="020F0502020204030204" pitchFamily="34" charset="0"/>
              </a:rPr>
              <a:t>File</a:t>
            </a:r>
            <a:r>
              <a:rPr lang="ru-RU" sz="4400" dirty="0">
                <a:latin typeface="Calibri" panose="020F0502020204030204" pitchFamily="34" charset="0"/>
                <a:cs typeface="Calibri" panose="020F0502020204030204" pitchFamily="34" charset="0"/>
              </a:rPr>
              <a:t>, </a:t>
            </a:r>
            <a:r>
              <a:rPr lang="ru-RU" sz="4400" b="1" dirty="0">
                <a:latin typeface="Calibri" panose="020F0502020204030204" pitchFamily="34" charset="0"/>
                <a:cs typeface="Calibri" panose="020F0502020204030204" pitchFamily="34" charset="0"/>
              </a:rPr>
              <a:t>DirectoryInfo</a:t>
            </a:r>
            <a:r>
              <a:rPr lang="ru-RU" sz="4400" dirty="0">
                <a:latin typeface="Calibri" panose="020F0502020204030204" pitchFamily="34" charset="0"/>
                <a:cs typeface="Calibri" panose="020F0502020204030204" pitchFamily="34" charset="0"/>
              </a:rPr>
              <a:t> и </a:t>
            </a:r>
            <a:r>
              <a:rPr lang="ru-RU" sz="4400" b="1" dirty="0">
                <a:latin typeface="Calibri" panose="020F0502020204030204" pitchFamily="34" charset="0"/>
                <a:cs typeface="Calibri" panose="020F0502020204030204" pitchFamily="34" charset="0"/>
              </a:rPr>
              <a:t>FileInfo</a:t>
            </a:r>
            <a:r>
              <a:rPr lang="ru-RU" sz="4400" dirty="0">
                <a:latin typeface="Calibri" panose="020F0502020204030204" pitchFamily="34" charset="0"/>
                <a:cs typeface="Calibri" panose="020F0502020204030204" pitchFamily="34" charset="0"/>
              </a:rPr>
              <a:t> – предназначены для работы с каталогами и файлами.</a:t>
            </a:r>
          </a:p>
        </p:txBody>
      </p:sp>
      <p:sp>
        <p:nvSpPr>
          <p:cNvPr id="2" name="Rectangle 6">
            <a:extLst>
              <a:ext uri="{FF2B5EF4-FFF2-40B4-BE49-F238E27FC236}">
                <a16:creationId xmlns:a16="http://schemas.microsoft.com/office/drawing/2014/main" xmlns="" id="{F0BD4F97-6B7A-4776-BD9F-1007984FDF34}"/>
              </a:ext>
            </a:extLst>
          </p:cNvPr>
          <p:cNvSpPr>
            <a:spLocks noChangeArrowheads="1"/>
          </p:cNvSpPr>
          <p:nvPr/>
        </p:nvSpPr>
        <p:spPr bwMode="auto">
          <a:xfrm>
            <a:off x="1389064" y="6587997"/>
            <a:ext cx="21509036" cy="6432530"/>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a:buSzPct val="100000"/>
            </a:pPr>
            <a:endParaRPr lang="ru-RU" altLang="en-US" sz="800" dirty="0" smtClean="0">
              <a:solidFill>
                <a:srgbClr val="000000"/>
              </a:solidFill>
              <a:latin typeface="Courier New" panose="02070309020205020404" pitchFamily="49" charset="0"/>
              <a:sym typeface="Tahoma" panose="020B0604030504040204" pitchFamily="34" charset="0"/>
            </a:endParaRPr>
          </a:p>
          <a:p>
            <a:pPr>
              <a:buSzPct val="100000"/>
            </a:pPr>
            <a:r>
              <a:rPr lang="en-US" altLang="en-US" sz="4400" dirty="0" smtClean="0">
                <a:solidFill>
                  <a:srgbClr val="000000"/>
                </a:solidFill>
                <a:latin typeface="Courier New" panose="02070309020205020404" pitchFamily="49" charset="0"/>
                <a:sym typeface="Tahoma" panose="020B0604030504040204" pitchFamily="34" charset="0"/>
              </a:rPr>
              <a:t>string </a:t>
            </a:r>
            <a:r>
              <a:rPr lang="en-US" altLang="en-US" sz="4400" dirty="0">
                <a:solidFill>
                  <a:srgbClr val="000000"/>
                </a:solidFill>
                <a:latin typeface="Courier New" panose="02070309020205020404" pitchFamily="49" charset="0"/>
                <a:sym typeface="Tahoma" panose="020B0604030504040204" pitchFamily="34" charset="0"/>
              </a:rPr>
              <a:t>path = @"C:\SomeDir";</a:t>
            </a:r>
          </a:p>
          <a:p>
            <a:pPr>
              <a:buSzPct val="100000"/>
            </a:pPr>
            <a:r>
              <a:rPr lang="en-US" altLang="en-US" sz="4400" dirty="0" err="1">
                <a:solidFill>
                  <a:srgbClr val="000000"/>
                </a:solidFill>
                <a:latin typeface="Courier New" panose="02070309020205020404" pitchFamily="49" charset="0"/>
                <a:sym typeface="Tahoma" panose="020B0604030504040204" pitchFamily="34" charset="0"/>
              </a:rPr>
              <a:t>DirectoryInfo</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dirInfo</a:t>
            </a:r>
            <a:r>
              <a:rPr lang="en-US" altLang="en-US" sz="4400" dirty="0">
                <a:solidFill>
                  <a:srgbClr val="000000"/>
                </a:solidFill>
                <a:latin typeface="Courier New" panose="02070309020205020404" pitchFamily="49" charset="0"/>
                <a:sym typeface="Tahoma" panose="020B0604030504040204" pitchFamily="34" charset="0"/>
              </a:rPr>
              <a:t> = new </a:t>
            </a:r>
            <a:r>
              <a:rPr lang="en-US" altLang="en-US" sz="4400" dirty="0" err="1">
                <a:solidFill>
                  <a:srgbClr val="000000"/>
                </a:solidFill>
                <a:latin typeface="Courier New" panose="02070309020205020404" pitchFamily="49" charset="0"/>
                <a:sym typeface="Tahoma" panose="020B0604030504040204" pitchFamily="34" charset="0"/>
              </a:rPr>
              <a:t>DirectoryInfo</a:t>
            </a:r>
            <a:r>
              <a:rPr lang="en-US" altLang="en-US" sz="4400" dirty="0">
                <a:solidFill>
                  <a:srgbClr val="000000"/>
                </a:solidFill>
                <a:latin typeface="Courier New" panose="02070309020205020404" pitchFamily="49" charset="0"/>
                <a:sym typeface="Tahoma" panose="020B0604030504040204" pitchFamily="34" charset="0"/>
              </a:rPr>
              <a:t>(path);</a:t>
            </a:r>
          </a:p>
          <a:p>
            <a:pPr>
              <a:buSzPct val="100000"/>
            </a:pPr>
            <a:r>
              <a:rPr lang="en-US" altLang="en-US" sz="4400" dirty="0">
                <a:solidFill>
                  <a:srgbClr val="000000"/>
                </a:solidFill>
                <a:latin typeface="Courier New" panose="02070309020205020404" pitchFamily="49" charset="0"/>
                <a:sym typeface="Tahoma" panose="020B0604030504040204" pitchFamily="34" charset="0"/>
              </a:rPr>
              <a:t>if (!</a:t>
            </a:r>
            <a:r>
              <a:rPr lang="en-US" altLang="en-US" sz="4400" dirty="0" err="1">
                <a:solidFill>
                  <a:srgbClr val="000000"/>
                </a:solidFill>
                <a:latin typeface="Courier New" panose="02070309020205020404" pitchFamily="49" charset="0"/>
                <a:sym typeface="Tahoma" panose="020B0604030504040204" pitchFamily="34" charset="0"/>
              </a:rPr>
              <a:t>dirInfo.Exists</a:t>
            </a:r>
            <a:r>
              <a:rPr lang="en-US" altLang="en-US" sz="4400" dirty="0">
                <a:solidFill>
                  <a:srgbClr val="000000"/>
                </a:solidFill>
                <a:latin typeface="Courier New" panose="02070309020205020404" pitchFamily="49" charset="0"/>
                <a:sym typeface="Tahoma" panose="020B0604030504040204" pitchFamily="34" charset="0"/>
              </a:rPr>
              <a:t>){</a:t>
            </a:r>
          </a:p>
          <a:p>
            <a:pPr>
              <a:buSzPct val="100000"/>
            </a:pP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dirInfo.Create</a:t>
            </a:r>
            <a:r>
              <a:rPr lang="en-US" altLang="en-US" sz="4400" dirty="0">
                <a:solidFill>
                  <a:srgbClr val="000000"/>
                </a:solidFill>
                <a:latin typeface="Courier New" panose="02070309020205020404" pitchFamily="49" charset="0"/>
                <a:sym typeface="Tahoma" panose="020B0604030504040204" pitchFamily="34" charset="0"/>
              </a:rPr>
              <a:t>();</a:t>
            </a:r>
          </a:p>
          <a:p>
            <a:pPr>
              <a:buSzPct val="100000"/>
            </a:pPr>
            <a:r>
              <a:rPr lang="en-US" altLang="en-US" sz="4400" dirty="0">
                <a:solidFill>
                  <a:srgbClr val="000000"/>
                </a:solidFill>
                <a:latin typeface="Courier New" panose="02070309020205020404" pitchFamily="49" charset="0"/>
                <a:sym typeface="Tahoma" panose="020B0604030504040204" pitchFamily="34" charset="0"/>
              </a:rPr>
              <a:t>}</a:t>
            </a:r>
          </a:p>
          <a:p>
            <a:pPr>
              <a:buSzPct val="100000"/>
            </a:pPr>
            <a:endParaRPr lang="en-US" altLang="en-US" sz="4400" dirty="0">
              <a:solidFill>
                <a:srgbClr val="000000"/>
              </a:solidFill>
              <a:latin typeface="Courier New" panose="02070309020205020404" pitchFamily="49" charset="0"/>
              <a:sym typeface="Tahoma" panose="020B0604030504040204" pitchFamily="34" charset="0"/>
            </a:endParaRPr>
          </a:p>
          <a:p>
            <a:pPr>
              <a:buSzPct val="100000"/>
            </a:pPr>
            <a:r>
              <a:rPr lang="en-US" altLang="en-US" sz="4400" dirty="0">
                <a:solidFill>
                  <a:srgbClr val="000000"/>
                </a:solidFill>
                <a:latin typeface="Courier New" panose="02070309020205020404" pitchFamily="49" charset="0"/>
                <a:sym typeface="Tahoma" panose="020B0604030504040204" pitchFamily="34" charset="0"/>
              </a:rPr>
              <a:t>var file = new </a:t>
            </a:r>
            <a:r>
              <a:rPr lang="en-US" altLang="en-US" sz="4400" dirty="0" err="1">
                <a:solidFill>
                  <a:srgbClr val="000000"/>
                </a:solidFill>
                <a:latin typeface="Courier New" panose="02070309020205020404" pitchFamily="49" charset="0"/>
                <a:sym typeface="Tahoma" panose="020B0604030504040204" pitchFamily="34" charset="0"/>
              </a:rPr>
              <a:t>FileInfo</a:t>
            </a:r>
            <a:r>
              <a:rPr lang="en-US" altLang="en-US" sz="4400" dirty="0">
                <a:solidFill>
                  <a:srgbClr val="000000"/>
                </a:solidFill>
                <a:latin typeface="Courier New" panose="02070309020205020404" pitchFamily="49" charset="0"/>
                <a:sym typeface="Tahoma" panose="020B0604030504040204" pitchFamily="34" charset="0"/>
              </a:rPr>
              <a:t>($"{path}\note.txt");</a:t>
            </a:r>
          </a:p>
          <a:p>
            <a:pPr>
              <a:buSzPct val="100000"/>
            </a:pPr>
            <a:r>
              <a:rPr lang="en-US" altLang="en-US" sz="4400" dirty="0" err="1">
                <a:solidFill>
                  <a:srgbClr val="000000"/>
                </a:solidFill>
                <a:latin typeface="Courier New" panose="02070309020205020404" pitchFamily="49" charset="0"/>
                <a:sym typeface="Tahoma" panose="020B0604030504040204" pitchFamily="34" charset="0"/>
              </a:rPr>
              <a:t>FileStream</a:t>
            </a:r>
            <a:r>
              <a:rPr lang="en-US" altLang="en-US" sz="4400" dirty="0">
                <a:solidFill>
                  <a:srgbClr val="000000"/>
                </a:solidFill>
                <a:latin typeface="Courier New" panose="02070309020205020404" pitchFamily="49" charset="0"/>
                <a:sym typeface="Tahoma" panose="020B0604030504040204" pitchFamily="34" charset="0"/>
              </a:rPr>
              <a:t> fs = </a:t>
            </a:r>
            <a:r>
              <a:rPr lang="en-US" altLang="en-US" sz="4400" dirty="0" err="1">
                <a:solidFill>
                  <a:srgbClr val="000000"/>
                </a:solidFill>
                <a:latin typeface="Courier New" panose="02070309020205020404" pitchFamily="49" charset="0"/>
                <a:sym typeface="Tahoma" panose="020B0604030504040204" pitchFamily="34" charset="0"/>
              </a:rPr>
              <a:t>file.Open</a:t>
            </a:r>
            <a:r>
              <a:rPr lang="en-US" altLang="en-US" sz="4400" dirty="0">
                <a:solidFill>
                  <a:srgbClr val="000000"/>
                </a:solidFill>
                <a:latin typeface="Courier New" panose="02070309020205020404" pitchFamily="49" charset="0"/>
                <a:sym typeface="Tahoma" panose="020B0604030504040204" pitchFamily="34" charset="0"/>
              </a:rPr>
              <a:t>(</a:t>
            </a:r>
            <a:r>
              <a:rPr lang="en-US" altLang="en-US" sz="4400" dirty="0" err="1">
                <a:solidFill>
                  <a:srgbClr val="000000"/>
                </a:solidFill>
                <a:latin typeface="Courier New" panose="02070309020205020404" pitchFamily="49" charset="0"/>
                <a:sym typeface="Tahoma" panose="020B0604030504040204" pitchFamily="34" charset="0"/>
              </a:rPr>
              <a:t>FileMode.OpenOrCreate</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FileAccess.ReadWrite</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FileShare.None</a:t>
            </a:r>
            <a:r>
              <a:rPr lang="en-US" altLang="en-US" sz="4400" dirty="0" smtClean="0">
                <a:solidFill>
                  <a:srgbClr val="000000"/>
                </a:solidFill>
                <a:latin typeface="Courier New" panose="02070309020205020404" pitchFamily="49" charset="0"/>
                <a:sym typeface="Tahoma" panose="020B0604030504040204" pitchFamily="34" charset="0"/>
              </a:rPr>
              <a:t>);</a:t>
            </a:r>
            <a:endParaRPr lang="ru-RU" altLang="en-US" sz="4400" dirty="0" smtClean="0">
              <a:solidFill>
                <a:srgbClr val="000000"/>
              </a:solidFill>
              <a:latin typeface="Courier New" panose="02070309020205020404" pitchFamily="49" charset="0"/>
              <a:sym typeface="Tahoma" panose="020B0604030504040204" pitchFamily="34" charset="0"/>
            </a:endParaRPr>
          </a:p>
          <a:p>
            <a:pPr>
              <a:buSzPct val="100000"/>
            </a:pPr>
            <a:endParaRPr lang="en-US" altLang="en-US" sz="800" dirty="0">
              <a:solidFill>
                <a:srgbClr val="000000"/>
              </a:solidFill>
              <a:latin typeface="Courier New" panose="02070309020205020404" pitchFamily="49" charset="0"/>
              <a:sym typeface="Tahoma" panose="020B0604030504040204" pitchFamily="34" charset="0"/>
            </a:endParaRPr>
          </a:p>
        </p:txBody>
      </p:sp>
    </p:spTree>
    <p:extLst>
      <p:ext uri="{BB962C8B-B14F-4D97-AF65-F5344CB8AC3E}">
        <p14:creationId xmlns:p14="http://schemas.microsoft.com/office/powerpoint/2010/main" val="34251969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Custom 3">
      <a:dk1>
        <a:srgbClr val="000000"/>
      </a:dk1>
      <a:lt1>
        <a:srgbClr val="EFEFEF"/>
      </a:lt1>
      <a:dk2>
        <a:srgbClr val="000000"/>
      </a:dk2>
      <a:lt2>
        <a:srgbClr val="FFFFFF"/>
      </a:lt2>
      <a:accent1>
        <a:srgbClr val="00B0F0"/>
      </a:accent1>
      <a:accent2>
        <a:srgbClr val="008EC3"/>
      </a:accent2>
      <a:accent3>
        <a:srgbClr val="056F99"/>
      </a:accent3>
      <a:accent4>
        <a:srgbClr val="00C0FF"/>
      </a:accent4>
      <a:accent5>
        <a:srgbClr val="008DBE"/>
      </a:accent5>
      <a:accent6>
        <a:srgbClr val="00C1E7"/>
      </a:accent6>
      <a:hlink>
        <a:srgbClr val="5F5F5F"/>
      </a:hlink>
      <a:folHlink>
        <a:srgbClr val="00B0F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8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82104</TotalTime>
  <Words>1702</Words>
  <Application>Microsoft Office PowerPoint</Application>
  <PresentationFormat>Custom</PresentationFormat>
  <Paragraphs>245</Paragraphs>
  <Slides>21</Slides>
  <Notes>5</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21</vt:i4>
      </vt:variant>
    </vt:vector>
  </HeadingPairs>
  <TitlesOfParts>
    <vt:vector size="36" baseType="lpstr">
      <vt:lpstr>Arial</vt:lpstr>
      <vt:lpstr>Calibri</vt:lpstr>
      <vt:lpstr>Calibri Light</vt:lpstr>
      <vt:lpstr>Cambria</vt:lpstr>
      <vt:lpstr>Courier New</vt:lpstr>
      <vt:lpstr>Gotham Pro</vt:lpstr>
      <vt:lpstr>Lato Light</vt:lpstr>
      <vt:lpstr>Montserrat</vt:lpstr>
      <vt:lpstr>Montserrat Hairline</vt:lpstr>
      <vt:lpstr>Montserrat Medium</vt:lpstr>
      <vt:lpstr>Segoe UI Symbol</vt:lpstr>
      <vt:lpstr>Tahoma</vt:lpstr>
      <vt:lpstr>Times New Roman</vt:lpstr>
      <vt:lpstr>Wingdings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belarusdds@gmail.com</Company>
  <LinksUpToDate>false</LinksUpToDate>
  <SharedDoc>false</SharedDoc>
  <HyperlinkBase>belarusdds@gmail.com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Alexey Vorontsov</dc:creator>
  <cp:keywords/>
  <dc:description>Contact me, for your next project
belarusdds@gmail.com</dc:description>
  <cp:lastModifiedBy>Yauheni Tretsyak</cp:lastModifiedBy>
  <cp:revision>7064</cp:revision>
  <cp:lastPrinted>2018-12-07T09:03:14Z</cp:lastPrinted>
  <dcterms:created xsi:type="dcterms:W3CDTF">2014-11-12T21:47:38Z</dcterms:created>
  <dcterms:modified xsi:type="dcterms:W3CDTF">2021-09-06T01:26:07Z</dcterms:modified>
  <cp:category/>
</cp:coreProperties>
</file>