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229" r:id="rId2"/>
    <p:sldId id="2751" r:id="rId3"/>
    <p:sldId id="3238" r:id="rId4"/>
    <p:sldId id="3239" r:id="rId5"/>
    <p:sldId id="3240" r:id="rId6"/>
    <p:sldId id="3242" r:id="rId7"/>
    <p:sldId id="3243" r:id="rId8"/>
    <p:sldId id="3244" r:id="rId9"/>
    <p:sldId id="3245" r:id="rId10"/>
    <p:sldId id="3246" r:id="rId11"/>
    <p:sldId id="3248" r:id="rId12"/>
    <p:sldId id="3249" r:id="rId13"/>
    <p:sldId id="3250" r:id="rId14"/>
    <p:sldId id="3251" r:id="rId15"/>
    <p:sldId id="3252" r:id="rId16"/>
    <p:sldId id="3254" r:id="rId17"/>
    <p:sldId id="3253" r:id="rId18"/>
    <p:sldId id="3255" r:id="rId19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38"/>
            <p14:sldId id="3239"/>
            <p14:sldId id="3240"/>
            <p14:sldId id="3242"/>
            <p14:sldId id="3243"/>
            <p14:sldId id="3244"/>
            <p14:sldId id="3245"/>
            <p14:sldId id="3246"/>
            <p14:sldId id="3248"/>
            <p14:sldId id="3249"/>
            <p14:sldId id="3250"/>
            <p14:sldId id="3251"/>
            <p14:sldId id="3252"/>
            <p14:sldId id="3254"/>
            <p14:sldId id="3253"/>
            <p14:sldId id="3255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54" d="100"/>
          <a:sy n="54" d="100"/>
        </p:scale>
        <p:origin x="714" y="90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147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9994416"/>
            <a:ext cx="15567121" cy="146585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Основы многопоточного программирования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Виды блокировок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3471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Mutex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класс-оболочка над соответствующим объектом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ОС Windows «мьютекс».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mutexObj.WaitOne()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приостанавливает выполнение потока.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mutexObj.ReleaseMutex()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освобождает мьютекс, после выполнения всех действий.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Когда выполнение кода дойдет до вызова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mutexObj.WaitOne(),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поток будет ожидать, пока не освободится мьютекс.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BA74B2A0-ECE7-438A-8574-74605F593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0" y="6767999"/>
            <a:ext cx="21329393" cy="643253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static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Mutex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mutexObj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Mutex();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Thread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myThread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Thread(Method); 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…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Method()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mutexObj.WaitOne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();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// 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Блок кода</a:t>
            </a:r>
          </a:p>
          <a:p>
            <a:pPr lvl="1"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mutexObj.ReleaseMutex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();</a:t>
            </a:r>
          </a:p>
          <a:p>
            <a:pPr lvl="1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13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Виды блокировок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3974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Семафор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подобен мьютексу, однако он предоставляет одновременный доступ к общему ресурсу не одному, а нескольким потокам. Конструктор семафора принимает два параметра: изначальное число объектов семафора, второй – максимальное число.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.WaitOne()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приостанавливает выполнение потока в ожидании места в семафоре.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Release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освобождает место в семафоре, после выполнения всех действий.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BA74B2A0-ECE7-438A-8574-74605F593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0" y="7128003"/>
            <a:ext cx="21329393" cy="643253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static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Semaphore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sem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Semaphore(3, 3);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Thread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myThread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thread(Method);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…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Method()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		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sem.WaitOne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();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		//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Блок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кода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		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sem.Release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();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91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Пулл потоков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920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System.Threading.ThreadPool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обеспечивает приложение пулом рабочих потоков, управляемых системой, позволяя пользователю сосредоточиться на выполнении задач приложения, а не на управлении потоками. Если имеются небольшие задачи, которые требуют фоновой обработки, пул управляемых потоков — это самый простой способ воспользоваться преимуществами нескольких потоков.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Чтобы запросить поток из пула для обработки вызова метода, можно использовать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QueueUserWorkItem().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81063" indent="8128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982663" algn="l"/>
                <a:tab pos="1625600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Пул потоков управляет потоками эффективно, уменьшая количество создаваемых, запускаемых и останавливаемых потоков.</a:t>
            </a:r>
          </a:p>
          <a:p>
            <a:pPr marL="881063" indent="8128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982663" algn="l"/>
                <a:tab pos="1625600" algn="l"/>
              </a:tabLst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81063" indent="8128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982663" algn="l"/>
                <a:tab pos="1625600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Используя пул потоков, можно сосредоточиться на решении задачи, а не на инфраструктуре потоков приложения.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295172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Параллельное программирование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224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TPL (Task Parallel Library)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библиотека параллельных задач основной функционал которой располагается в пространстве имен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System.Threading.Tasks.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Данная библиотека позволяет распараллелить задачи и выполнять их сразу на нескольких процессорах, если на целевом компьютере имеется несколько ядер. Кроме того, упрощается сама работа по созданию новых потоков. Поэтому начиная 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4.0.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рекомендуется использовать именно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TPL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ее классы для создания многопоточных приложений.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Библиотека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TPL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позволяет автоматически распределять нагрузку приложений между доступными процессорами в динамическом режиме, используя пул потоков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Библиотека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TPL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занимается распределением работы, планированием потоков, управлением состоянием и прочими низкоуровневыми деталями. В результате появляется возможность максимизировать производительность приложений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не имея дела со сложностями прямой работы с потоками.</a:t>
            </a:r>
          </a:p>
        </p:txBody>
      </p:sp>
    </p:spTree>
    <p:extLst>
      <p:ext uri="{BB962C8B-B14F-4D97-AF65-F5344CB8AC3E}">
        <p14:creationId xmlns:p14="http://schemas.microsoft.com/office/powerpoint/2010/main" val="272209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Параллельное программирование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468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основе библиотеки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TPL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лежит концепция задач, каждая из которых описывает отдельную продолжительную операцию. В библиотеке классов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задача представлена специальным классом – классом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Task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который находится в пространстве имен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System.Threading.Tasks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Элементарная единица исполнения инкапсулируется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TPL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средствами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Task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а не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Thread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По сравнению с потоком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Task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является абстракцией более высокого уровня – она представляет собой параллельную операцию, которая может быть или не быть подкреплена потоком. А в классе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Thread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инкапсулируется поток исполнения. Разумеется, на системном уровне поток по-прежнему остается элементарной единицей исполнения, которую можно планировать средствами операционной системы. Но соответствие экземпляра объекта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Task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потока исполнения не обязательно оказывается взаимно-однозначным.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Кроме того, исполнением задач управляет планировщик задач, который работает с пулом потоков. Это, например, означает, что несколько задач могут разделять один и тот же поток.</a:t>
            </a:r>
          </a:p>
        </p:txBody>
      </p:sp>
    </p:spTree>
    <p:extLst>
      <p:ext uri="{BB962C8B-B14F-4D97-AF65-F5344CB8AC3E}">
        <p14:creationId xmlns:p14="http://schemas.microsoft.com/office/powerpoint/2010/main" val="404896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Класс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Parallel</a:t>
            </a:r>
            <a:endParaRPr lang="ru-RU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08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Parallel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также является частью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TPL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предназначен для упрощения параллельного выполнения кода.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Parallel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имеет ряд методов, которые позволяют распараллелить задачи.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Invoke()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позволяюет параллельное выполнение задач, в качестве параметра принимает массив объектов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И таким образом, при наличии нескольких ядер на целевой машине данные методы будут выполняться параллельно на различных ядрах.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Parallel.For()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позволяет выполнять итерации цикла параллельно. Принимает следующие парамтры: первый параметр задает начальный индекс элемента в цикле, а второй параметр – конечный индекс. Третий параметр – делегат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указывает на метод, который будет выполняться в каждой итерации.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Parallel.ForEach()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осуществляет итерацию по коллекции, реализующей интерфейс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подобно циклу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foreach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только осуществляет параллельное выполнение перебора. Принимает следующие парамтры: где первый параметр представляет перебираемую коллекцию, а второй параметр – делегат, выполняющийся один раз за итерацию для каждого перебираемого элемента коллекции. </a:t>
            </a:r>
          </a:p>
        </p:txBody>
      </p:sp>
    </p:spTree>
    <p:extLst>
      <p:ext uri="{BB962C8B-B14F-4D97-AF65-F5344CB8AC3E}">
        <p14:creationId xmlns:p14="http://schemas.microsoft.com/office/powerpoint/2010/main" val="101848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Потокобезопасные коллекции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125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Параллельные(потокобезопасные) коллекции – поддерживают многопоточный доступ к коллекции. Это обобщенные коллекции, определенные в пространстве имен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System.Collections.Concurrent.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Данные коллекции могут безопасно использоваться в многопоточном приложении, где возможен одновременный доступ к коллекции со стороны двух или больше параллельно исполняемых потоков.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коллекций: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Однопоточные сценарии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только классические коллекции с лучшей производительностью.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Запись из множества пото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ков – только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concurrent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коллекции, защищающие внутреннее состояние и имеющие подходящее для конкурентной записи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API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Чтение из множества потоков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однозначных рекомендаций нет.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Concurrent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коллекции, могут создать проблемы с производительностью при интенсивных запросах состояния всей коллекции. Однако для классических коллекций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Microsoft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не гарантирует работоспособность даже для операций чтения.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 чтение и запись из нескольких потоков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однозначно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concurrent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коллекции, как реализующие защиту состояния и безопасное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API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5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Потокобезопасные коллекции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042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ConcurrentDictionary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потокобезопасная коллекция общего назначения.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ConcurrentBag, ConcurrentStack, ConcurrentQueue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коллекции специального назначения.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Отсутствие доступа к произвольному элементу.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Queue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имеют заданный порядок добавления и извлечения элементов.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ConcurrentBag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для каждого потока поддерживает собственную коллекцию для добавления элементов. При извлечении он «крадет» элементы из соседнего потока, если у текущего потока коллекция пуста.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BlockingCollection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используется в сценариях, когда одни потоки заполняют коллекцию, а другие извлекают из нее элементы. Вызвав 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CompleteAdding()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мы можем указать, что коллекция больше не будет пополняться, тогда при чтении не будет выполнятся ожидание нового элемента. Проверить состояние коллекции можно с помощью свойств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IsAddingCompleted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если данные больше не будут добавляться)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IsCompleted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если данные больше не будут добавляться и коллекция пуста).</a:t>
            </a:r>
          </a:p>
        </p:txBody>
      </p:sp>
    </p:spTree>
    <p:extLst>
      <p:ext uri="{BB962C8B-B14F-4D97-AF65-F5344CB8AC3E}">
        <p14:creationId xmlns:p14="http://schemas.microsoft.com/office/powerpoint/2010/main" val="147393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 smtClean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  <a:endParaRPr lang="en-US" sz="7200" b="1" dirty="0" smtClean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831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658708" y="37786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4819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Многопоточность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Синхронизация потоков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Понятие и виды блокировок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TPL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Parallel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Специальные типы потоко-безопасных коллекций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Отладка многопоточного кода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Многопоточность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1640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Большинству приложений приходится иметь дело с более чем одной активностью, происходящей одновременно (параллелизм).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Общий механизм, с помощью которого приложение может выполнять код одновременно, называется многопоточностью. Многопоточность поддерживается как средой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так и операционной системой (ОС), и в рамках параллелизма является фундаментальной концепцией.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Многопоточность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свойство платформы (в том числе и операционной системы) или приложения, состоящее в том, что процесс, порождённый в операционной системе, может состоять из нескольких потоков, выполняющихся «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параллельно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».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Такие потоки называют также потоками выполнения (от англ.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thread of execution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); иногда называют «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нитями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» (буквальный перевод англ.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thread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Процесс по отношению к потокам является контейнером, предоставляет им закрытое адресное пространство и следит за соблюдением политики операционной системы. </a:t>
            </a:r>
          </a:p>
        </p:txBody>
      </p:sp>
    </p:spTree>
    <p:extLst>
      <p:ext uri="{BB962C8B-B14F-4D97-AF65-F5344CB8AC3E}">
        <p14:creationId xmlns:p14="http://schemas.microsoft.com/office/powerpoint/2010/main" val="306688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Многопоточность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5068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Каждый поток запускается внутри процесса, который предоставляет изолированную среду для выполнения приложения. В однопоточном приложении внутри изолированной среды процесса функционирует только один поток, поэтому он получает монопольный доступ к среде. В многопоточном приложении внутри единственного процесса запускается множество потоков, разделяя одну и ту же среду выполнения (к примеру, память). Такие данные называются разделенныйм состоянием.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Основной функционал для использования потоков в приложении сосредоточен в пространстве имен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System.Threading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В нем определен класс, представляющий отдельный поток – 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Thread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 умолчанию потоки, создаваемые явно, являются потоками переднего плана. Потоки переднего плана удерживают приложение в активном состоянии до тех пор, пока хотя бы один из них выполняется, в то время как фоновые потоки этого не делают. Как только все потоки переднего плана завершают свою работу, завершается и приложение, а любые все еще выполняющиеся фоновые потоки будут принудительно завершены.</a:t>
            </a:r>
          </a:p>
        </p:txBody>
      </p:sp>
    </p:spTree>
    <p:extLst>
      <p:ext uri="{BB962C8B-B14F-4D97-AF65-F5344CB8AC3E}">
        <p14:creationId xmlns:p14="http://schemas.microsoft.com/office/powerpoint/2010/main" val="169853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Многопоточность</a:t>
            </a:r>
          </a:p>
        </p:txBody>
      </p:sp>
      <p:graphicFrame>
        <p:nvGraphicFramePr>
          <p:cNvPr id="2" name="Group 79">
            <a:extLst>
              <a:ext uri="{FF2B5EF4-FFF2-40B4-BE49-F238E27FC236}">
                <a16:creationId xmlns="" xmlns:a16="http://schemas.microsoft.com/office/drawing/2014/main" id="{E5C7E56B-53F3-44B0-BAD5-D2CAE45D9F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0303063"/>
              </p:ext>
            </p:extLst>
          </p:nvPr>
        </p:nvGraphicFramePr>
        <p:xfrm>
          <a:off x="1389064" y="2897956"/>
          <a:ext cx="21509036" cy="10280485"/>
        </p:xfrm>
        <a:graphic>
          <a:graphicData uri="http://schemas.openxmlformats.org/drawingml/2006/table">
            <a:tbl>
              <a:tblPr/>
              <a:tblGrid>
                <a:gridCol w="55693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397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997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ru-RU" sz="4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Имя элемента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60000"/>
                        <a:buFont typeface="Tahoma" pitchFamily="34" charset="0"/>
                        <a:buNone/>
                        <a:tabLst/>
                      </a:pPr>
                      <a:r>
                        <a:rPr kumimoji="0" lang="en-US" sz="4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Tahoma" pitchFamily="34" charset="0"/>
                        </a:rPr>
                        <a:t>Описания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Thread</a:t>
                      </a: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() 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Конструктор с перегрузками для создания потока.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Abort</a:t>
                      </a: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() 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Уничтожение потока.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6342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Suspend</a:t>
                      </a: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() 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Приостановление работы потока на неопределенное время.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Sleep</a:t>
                      </a: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() 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Приостановление работы потока на заданное время.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Join</a:t>
                      </a: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() 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Ожидание завершения работы потока.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CurrentThread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Свойство для извлечения текущего работающего потока.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CurrentThread.Name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Имя текущего потока.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IsBackground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Устанавливает работу потока в фоновом режиме.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35036566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IsAlive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Возвращает значение позволяющее определить, исполняется ли в данный момент поток.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70045911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ThreadState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Возвращает состояние текущего потока.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62312512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Interrupt</a:t>
                      </a: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()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Прерывает исполнение потока.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17873369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Resume</a:t>
                      </a: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() 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Возобновляет работу ранее приостановленного потока.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31259333"/>
                  </a:ext>
                </a:extLst>
              </a:tr>
              <a:tr h="59983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Start</a:t>
                      </a:r>
                      <a:r>
                        <a:rPr lang="ru-RU" sz="4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() </a:t>
                      </a:r>
                      <a:endParaRPr lang="en-US" sz="4400" b="1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dirty="0">
                          <a:latin typeface="Calibri" panose="020F0502020204030204" pitchFamily="34" charset="0"/>
                          <a:ea typeface="Times New Roman"/>
                          <a:cs typeface="Calibri" panose="020F0502020204030204" pitchFamily="34" charset="0"/>
                        </a:rPr>
                        <a:t>Запускает поток на исполнение.</a:t>
                      </a:r>
                      <a:endParaRPr lang="en-US" sz="4400" dirty="0"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16280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4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Синхронизация потоков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3948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построении многопоточного приложения необходимо учитывать, что любая часть разделяемых данных должна быть защищена от возможности изменения их значений множеством потоков.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решения подобных проблем в C# используется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синхронизация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В её основе лежит понятие блокировки, посредством которой организуется управление доступом к кодовому блоку в объекте.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Простые методы блокировки потока:</a:t>
            </a: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Sleep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Join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Объекты синхронизации – служат для упорядочивания доступа потоков к ресурсу:</a:t>
            </a: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Lock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Monitor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EventWaitHandle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Mutex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99568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Semaphore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2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Виды блокировок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2272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Оператор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lock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определяет блок кода, внутри которого весь код блокируется и становится недоступным для других потоков до завершения работы текущего потока. Это позволяет синхронизировать потоки и ограничить доступ к разделяемым ресурсам на время их использования каким-нибудь потоком.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BA74B2A0-ECE7-438A-8574-74605F593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5417984"/>
            <a:ext cx="21329393" cy="778674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object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 = new object();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Thread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myThread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Thread(Method); 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…</a:t>
            </a:r>
          </a:p>
          <a:p>
            <a:pPr lvl="1">
              <a:buSzPct val="100000"/>
            </a:pP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Method()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 lvl="2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lock (obj)</a:t>
            </a:r>
          </a:p>
          <a:p>
            <a:pPr lvl="2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 lvl="2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//Блок кода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2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</a:p>
          <a:p>
            <a:pPr lvl="1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endParaRPr lang="ru-RU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10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Виды блокировок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2272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Monitor.Enter 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принимает два параметра - объект блокировки и значение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bool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Этот метод блокирует объект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locker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так же, как это делает оператор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lock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С помощью метода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Monitor.Exit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 происходит освобождение объекта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locker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и он становится доступным для других потоков.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BA74B2A0-ECE7-438A-8574-74605F593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5657757"/>
            <a:ext cx="21329393" cy="778674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endParaRPr lang="ru-RU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object 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obj = new object();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Thread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myThread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Thread(Method); 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…</a:t>
            </a:r>
          </a:p>
          <a:p>
            <a:pPr lvl="1">
              <a:buSzPct val="100000"/>
            </a:pP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Method()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bool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acquiredLock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false;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Monitor.Enter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(locker, ref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acquiredLock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);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	// 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Блок кода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if(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acquiredLock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)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Monitor.Exit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(locker);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58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Виды блокировок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730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EventWaitHandle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также служит целям синхронизации потоков. Этот класс является оберткой над объектом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ОС Windows «событие»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 позволяет переключить данный объект-событие из сигнального в несигнальное состояние.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BA74B2A0-ECE7-438A-8574-74605F593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07" y="5057980"/>
            <a:ext cx="21329393" cy="686341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>
              <a:buSzPct val="100000"/>
            </a:pP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EventWaitHandle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waitHandler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AutoResetEvent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(true); 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Thread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myThread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new Thread(Method); 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…</a:t>
            </a:r>
          </a:p>
          <a:p>
            <a:pPr lvl="1">
              <a:buSzPct val="100000"/>
            </a:pP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Method()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{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waitHandler.WaitOne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(); 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	// 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Блок кода</a:t>
            </a: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	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waitHandler.Set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();</a:t>
            </a:r>
            <a:endParaRPr lang="ru-RU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lvl="1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8381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82322</TotalTime>
  <Words>1331</Words>
  <Application>Microsoft Office PowerPoint</Application>
  <PresentationFormat>Custom</PresentationFormat>
  <Paragraphs>186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2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Tahoma</vt:lpstr>
      <vt:lpstr>Times New Roman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Yauheni Tretsyak</cp:lastModifiedBy>
  <cp:revision>7075</cp:revision>
  <cp:lastPrinted>2018-12-07T09:03:14Z</cp:lastPrinted>
  <dcterms:created xsi:type="dcterms:W3CDTF">2014-11-12T21:47:38Z</dcterms:created>
  <dcterms:modified xsi:type="dcterms:W3CDTF">2021-09-13T15:21:15Z</dcterms:modified>
  <cp:category/>
</cp:coreProperties>
</file>