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229" r:id="rId2"/>
    <p:sldId id="2751" r:id="rId3"/>
    <p:sldId id="3253" r:id="rId4"/>
    <p:sldId id="3262" r:id="rId5"/>
    <p:sldId id="3255" r:id="rId6"/>
    <p:sldId id="3264" r:id="rId7"/>
    <p:sldId id="3254" r:id="rId8"/>
    <p:sldId id="3256" r:id="rId9"/>
    <p:sldId id="3257" r:id="rId10"/>
    <p:sldId id="3258" r:id="rId11"/>
    <p:sldId id="3259" r:id="rId12"/>
    <p:sldId id="3261" r:id="rId13"/>
    <p:sldId id="3260" r:id="rId14"/>
    <p:sldId id="3265" r:id="rId15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53"/>
            <p14:sldId id="3262"/>
            <p14:sldId id="3255"/>
            <p14:sldId id="3264"/>
            <p14:sldId id="3254"/>
            <p14:sldId id="3256"/>
            <p14:sldId id="3257"/>
            <p14:sldId id="3258"/>
            <p14:sldId id="3259"/>
            <p14:sldId id="3261"/>
            <p14:sldId id="3260"/>
            <p14:sldId id="3265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54" d="100"/>
          <a:sy n="54" d="100"/>
        </p:scale>
        <p:origin x="714" y="90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9/15/2021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32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041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3367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565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53489"/>
            <a:ext cx="15567121" cy="7477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en-US" sz="7200" dirty="0"/>
              <a:t>LINQ (Language-Integrated Query)</a:t>
            </a:r>
            <a:endParaRPr lang="ru-RU" sz="7200" dirty="0"/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 err="1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Object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920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 to Objects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название, данное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API-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интерфейсу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IEnumerable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&lt;T&gt;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стандартных операций запросов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 to Objects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позволяет выполнять запросы к находящимся в памяти коллекциям данных.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интерфейс, реализуемый всеми классами обобщенных коллекций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Этот интерфейс позволяет выполнять перечисление элементов коллекций.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Последовательность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это термин для обозначения коллекции, реализующей интерфейс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Если есть переменная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то можно сказать, что имеется последовательность элементов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Большинство стандартных операций запросов представляют собой расширяющие методы в статическом классе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System.Linq.Enumerable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прототипированы 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 качестве первого аргумента.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8212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Виды синтаксиса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2349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LINQ поддерживает два вида синтаксиса:</a:t>
            </a:r>
          </a:p>
          <a:p>
            <a:pPr marL="1485900" lvl="2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Синтаксис запросов: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900" lvl="2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Такой синтаксис всегда должен начинаться 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from in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 заканчиваться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select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D973B16-FAF2-42A1-88BB-F5DB7B355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8723" y="5407248"/>
            <a:ext cx="19979378" cy="304698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 err="1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int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[]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MyArray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{ -1, 2, 3, -4 };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var res = from n in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MyArray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  where n &gt; 0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  select n; // 2, 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3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4232C42-6F74-4F25-B059-5703E285AA2C}"/>
              </a:ext>
            </a:extLst>
          </p:cNvPr>
          <p:cNvSpPr txBox="1"/>
          <p:nvPr/>
        </p:nvSpPr>
        <p:spPr>
          <a:xfrm>
            <a:off x="1389063" y="8581461"/>
            <a:ext cx="21509037" cy="17693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14400" lvl="2" indent="51435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Синтаксис методов: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28750" lvl="2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Все стандартные методы реализованы как расширяющие, большинство из них принимает в параметр лямбда-выражение или делегат.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03CDD456-31D8-4953-B02F-79A4E2F453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18723" y="10721509"/>
            <a:ext cx="19979377" cy="169277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pt-BR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int</a:t>
            </a:r>
            <a:r>
              <a:rPr lang="pt-BR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[]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MyArray</a:t>
            </a:r>
            <a:r>
              <a:rPr lang="pt-BR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{ -5, 2, 3, -11 };</a:t>
            </a:r>
          </a:p>
          <a:p>
            <a:pPr marL="0" lvl="1" indent="0">
              <a:buSzPct val="100000"/>
            </a:pPr>
            <a:r>
              <a:rPr lang="pt-BR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var res =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MyArray</a:t>
            </a:r>
            <a:r>
              <a:rPr lang="pt-BR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.Where(n =&gt; n &gt; 0); // 2, </a:t>
            </a:r>
            <a:r>
              <a:rPr lang="pt-BR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3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4322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Виды синтаксиса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227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Методы можно применять один за другим.</a:t>
            </a:r>
          </a:p>
          <a:p>
            <a:pPr marL="571500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Оба вида синтаксиса можно использовать вместе.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E85F8D6D-B352-4638-97C6-503379C03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3" y="4327236"/>
            <a:ext cx="21509037" cy="3046988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buSzPct val="100000"/>
            </a:pPr>
            <a:endParaRPr lang="ru-RU" altLang="en-US" sz="8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r>
              <a:rPr lang="en-US" altLang="en-US" sz="4400" dirty="0" err="1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int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[]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MyArray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= { -1, 2,</a:t>
            </a:r>
            <a:r>
              <a:rPr lang="ru-RU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6, 8,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3, -4 };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var res = from n in </a:t>
            </a:r>
            <a:r>
              <a:rPr lang="en-US" altLang="en-US" sz="4400" dirty="0" err="1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MyArray.Where</a:t>
            </a: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(x =&gt; x &lt; 5) // -1, 2, 3, -4 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  where n &gt; 0</a:t>
            </a:r>
          </a:p>
          <a:p>
            <a:pPr marL="0" lvl="1" indent="0">
              <a:buSzPct val="100000"/>
            </a:pPr>
            <a:r>
              <a:rPr lang="en-US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          select n; // 2, </a:t>
            </a:r>
            <a:r>
              <a:rPr lang="en-US" altLang="en-US" sz="4400" dirty="0" smtClean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3</a:t>
            </a:r>
            <a:endParaRPr lang="ru-RU" altLang="en-US" sz="4400" dirty="0" smtClean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  <a:p>
            <a:pPr marL="0" lvl="1" indent="0">
              <a:buSzPct val="100000"/>
            </a:pPr>
            <a:endParaRPr lang="en-US" altLang="en-US" sz="8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2BB554B9-6C84-497E-9672-DB3CEEECAA75}"/>
              </a:ext>
            </a:extLst>
          </p:cNvPr>
          <p:cNvSpPr txBox="1"/>
          <p:nvPr/>
        </p:nvSpPr>
        <p:spPr>
          <a:xfrm>
            <a:off x="1382764" y="7464767"/>
            <a:ext cx="21515336" cy="3687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endParaRPr lang="ru-RU" sz="2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Поскольку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записывать запросы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можно с использованием либо синтаксиса запросов, либо синтаксиса методов, может возникнуть вопрос о том, какой из них следует выбрать. В большинстве случаев это вопрос персональных предпочтений, если только необходимые опер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ции запроса поддерживаются синтаксисом методов. Не все операции поддерживаются им, поэтому когда применяются неподдерживаемые операции, следует обратиться к синтаксису с вызовом методов через точечную нотацию.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6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Часто-используемые конструкции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455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Конструкции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where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для отбора из последовательности тех элементов, которые удовлетворяют некоторому условию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Конструкции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join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для соединения двух наборов данных по некоторому признаку.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Конструкции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order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by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для сортировки элеметов последовательности.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Конструкции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group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используется для группировки элемента последовательности по некоторому признаку.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Конструкции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select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используется для обеспечения вывода элемента последовательности в видоизмененном виде.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3668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 smtClean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Задание</a:t>
            </a:r>
            <a:endParaRPr lang="en-US" sz="7200" b="1" dirty="0">
              <a:solidFill>
                <a:srgbClr val="36A9E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1504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smtClean="0"/>
              <a:t>Дана последовательность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-&gt; [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11,-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20,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-5,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4,5,8,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1,9,2,0,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11,15,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3,-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3,4,0,20]</a:t>
            </a:r>
            <a:endParaRPr lang="en-US" sz="4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80000"/>
              </a:lnSpc>
              <a:spcBef>
                <a:spcPts val="300"/>
              </a:spcBef>
              <a:buAutoNum type="arabicPeriod"/>
              <a:defRPr/>
            </a:pPr>
            <a:r>
              <a:rPr lang="ru-RU" sz="4400" dirty="0" smtClean="0"/>
              <a:t>Извлечь </a:t>
            </a:r>
            <a:r>
              <a:rPr lang="ru-RU" sz="4400" dirty="0"/>
              <a:t>из нее все положительные числа, сохранив их исходный порядок следования. </a:t>
            </a:r>
            <a:endParaRPr lang="ru-RU" sz="4400" dirty="0" smtClean="0"/>
          </a:p>
          <a:p>
            <a:pPr marL="742950" indent="-742950" algn="just">
              <a:lnSpc>
                <a:spcPct val="80000"/>
              </a:lnSpc>
              <a:spcBef>
                <a:spcPts val="300"/>
              </a:spcBef>
              <a:buAutoNum type="arabicPeriod"/>
              <a:defRPr/>
            </a:pPr>
            <a:r>
              <a:rPr lang="ru-RU" sz="4400" dirty="0"/>
              <a:t>Извлечь из нее все нечетные числа, сохранив их исходный порядок следования и удалив все вхождения повторяющихся элементов, кроме </a:t>
            </a:r>
            <a:r>
              <a:rPr lang="ru-RU" sz="4400" dirty="0" smtClean="0"/>
              <a:t>первых.</a:t>
            </a:r>
          </a:p>
          <a:p>
            <a:pPr marL="742950" indent="-742950" algn="just">
              <a:lnSpc>
                <a:spcPct val="80000"/>
              </a:lnSpc>
              <a:spcBef>
                <a:spcPts val="300"/>
              </a:spcBef>
              <a:buAutoNum type="arabicPeriod"/>
              <a:defRPr/>
            </a:pPr>
            <a:r>
              <a:rPr lang="ru-RU" sz="4400" dirty="0" smtClean="0"/>
              <a:t>Извлечь </a:t>
            </a:r>
            <a:r>
              <a:rPr lang="ru-RU" sz="4400" dirty="0"/>
              <a:t>из нее все четные отрицательные числа, поменяв порядок извлеченных чисел на обратный</a:t>
            </a:r>
            <a:r>
              <a:rPr lang="ru-RU" sz="4400" dirty="0" smtClean="0"/>
              <a:t>.</a:t>
            </a:r>
          </a:p>
          <a:p>
            <a:pPr marL="742950" indent="-742950" algn="just">
              <a:lnSpc>
                <a:spcPct val="80000"/>
              </a:lnSpc>
              <a:spcBef>
                <a:spcPts val="300"/>
              </a:spcBef>
              <a:buAutoNum type="arabicPeriod"/>
              <a:defRPr/>
            </a:pPr>
            <a:r>
              <a:rPr lang="ru-RU" sz="4400" dirty="0"/>
              <a:t>Извлечь из нее все положительные двузначные числа, отсортировав их по возрастанию</a:t>
            </a:r>
            <a:r>
              <a:rPr lang="ru-RU" sz="4400" dirty="0" smtClean="0"/>
              <a:t>.</a:t>
            </a:r>
          </a:p>
          <a:p>
            <a:pPr marL="742950" indent="-742950" algn="just">
              <a:lnSpc>
                <a:spcPct val="80000"/>
              </a:lnSpc>
              <a:spcBef>
                <a:spcPts val="300"/>
              </a:spcBef>
              <a:buAutoNum type="arabicPeriod"/>
              <a:defRPr/>
            </a:pP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Создайте две коллекции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Cars (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содержит тип 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Car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, который имеет поля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Id, Name, Age)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Buyers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(содержит модель 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Buyers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 с полями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: Id, Name, </a:t>
            </a:r>
            <a:r>
              <a:rPr lang="en-US" sz="44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CarId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ыведите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консоль информацию об одном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покупателе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и информацию о машине, которую он купил. Правило выбора покупателя говорит о том, что его имя должно быть первым при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сортировке по возрастанию. </a:t>
            </a:r>
            <a:r>
              <a:rPr lang="ru-RU" sz="4400" dirty="0" smtClean="0">
                <a:latin typeface="Calibri" panose="020F0502020204030204" pitchFamily="34" charset="0"/>
                <a:cs typeface="Calibri" panose="020F0502020204030204" pitchFamily="34" charset="0"/>
              </a:rPr>
              <a:t>Один покупатель может купить одну машину.</a:t>
            </a:r>
          </a:p>
          <a:p>
            <a:pPr marL="742950" indent="-742950" algn="just">
              <a:lnSpc>
                <a:spcPct val="80000"/>
              </a:lnSpc>
              <a:spcBef>
                <a:spcPts val="300"/>
              </a:spcBef>
              <a:buFontTx/>
              <a:buAutoNum type="arabicPeriod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Один покупатель может </a:t>
            </a:r>
            <a:r>
              <a:rPr lang="ru-RU" sz="4400">
                <a:latin typeface="Calibri" panose="020F0502020204030204" pitchFamily="34" charset="0"/>
                <a:cs typeface="Calibri" panose="020F0502020204030204" pitchFamily="34" charset="0"/>
              </a:rPr>
              <a:t>купить </a:t>
            </a:r>
            <a:r>
              <a:rPr lang="ru-RU" sz="4400" smtClean="0">
                <a:latin typeface="Calibri" panose="020F0502020204030204" pitchFamily="34" charset="0"/>
                <a:cs typeface="Calibri" panose="020F0502020204030204" pitchFamily="34" charset="0"/>
              </a:rPr>
              <a:t>много машину. 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80000"/>
              </a:lnSpc>
              <a:spcBef>
                <a:spcPts val="300"/>
              </a:spcBef>
              <a:buAutoNum type="arabicPeriod"/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824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658708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Основные принципы LINQ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Выражения и деревья выражений. Тип Expression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Object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Виды синтаксиса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LINQ</a:t>
            </a:r>
            <a:endParaRPr lang="ru-RU" sz="4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Наиболее часто-используемые конструкции LINQ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Основные принципы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385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представляет удобный язык запросов к источнику данных. В качестве источника данных может выступать объект, реализующий интерфейс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(например, стандартные коллекции, массивы), набор данных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DataSet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документ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XML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Но вне зависимости от типа источника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позволяет применить ко всем один и тот же подход для выборки данных.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 большей части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ориентирован на запросы – будь то запросы, возвращающие набор подходящих объектов, единственный объект или подмножество полей из объекта либо набора объектов.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этот возвращенный набор объектов называется последовательностью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sequence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 Большинство последовательностей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имеют тип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где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тип данных объектов, находящихся в последовательности.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Например, если есть последовательность целых чисел, они должны храниться в переменной типа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IEnumerable&lt;int&gt;.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 увидите, что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буквально господствует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Очень многие методы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возвращают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682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Основные принципы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1960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Существует несколько разновидностей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 to Objects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применяется для работы с массивами и коллекциями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Используется интерфейс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IEnumerable&lt;T&gt;.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 to Entities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применяется при обращении к базам данных через технологию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Entity Framework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Отделяет сущностную объектную модель от физической базы данных, вводя логическое отображение между ними двумя.</a:t>
            </a: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 to Sql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технология доступа к данным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MS SQL Server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Используется интерфейс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IQueryable&lt;T&gt;.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 to XML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ориентирован на работу с файлами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XML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 to DataSet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применяется при работе с объектом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DataSet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Parallel LINQ (PLINQ)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применяется для выполнения параллельных запросов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723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Основные принципы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0357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включает в себя около 50 стандартых операций запросов, разделяемых на 2 большие группы по способу выполнения запроса: отложенное и немедленное выполнение.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При отложенном выполнении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LINQ-выражение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не выполняется, пока не будет произведена итерация или перебор по выборке.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Фактически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LINQ-запрос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разбивается на три этапа: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Получение источника данных.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Создание запроса.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Выполнение запроса и получение его результатов.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indent="912813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После определения запроса он может выполняться множество раз. И до выполнения запроса источник данных может изменяться.</a:t>
            </a:r>
          </a:p>
        </p:txBody>
      </p:sp>
    </p:spTree>
    <p:extLst>
      <p:ext uri="{BB962C8B-B14F-4D97-AF65-F5344CB8AC3E}">
        <p14:creationId xmlns:p14="http://schemas.microsoft.com/office/powerpoint/2010/main" val="204376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Основные принципы 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LINQ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378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Кроме того, запросы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предлагают три основных преимущества перед традиционными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foreach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циклами: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Они более лаконичны и удобочитаемы, особенно при фильтрации нескольких условий.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Они предоставляют мощные возможности фильтрации, упорядочивания и группировки с минимумом кода приложения.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Их можно перенести на другие источники данных с небольшими изменениями или без них.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целом, чем сложнее операция, которую необходимо выполнить с данными, тем больше преимуществ получаете, используя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LINQ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вместо традиционных методов итераций.</a:t>
            </a:r>
          </a:p>
        </p:txBody>
      </p:sp>
    </p:spTree>
    <p:extLst>
      <p:ext uri="{BB962C8B-B14F-4D97-AF65-F5344CB8AC3E}">
        <p14:creationId xmlns:p14="http://schemas.microsoft.com/office/powerpoint/2010/main" val="202111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Выражения и деревья выражений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468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Дерево выражения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expression tree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 – представление в древовидной форме данных лямбда-выражения операции запроса. Эти представления деревьев выражений могут быть вычислены все сразу, так что единственный запрос может быть построен и выполнен на одном источнике данных, таком как база данных.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под деревьями выражений понимают тип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Expression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любой из его наследников. При обычном раскладе выражения представляются в виде выполняемых инструкций. Тип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Expression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позволяет представить выражение (как правило лямбда-вырожения) как данные, организованные в виде древовидной структуры, к которой пользователь имеет доступ. Древовидный способ организации информации об алгоритме и название класса и дают нам «деревья выражений».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Используются они, в провайдерах баз данных. Применение очевидно - распарсить дерево выражений, понять, что там должно выполниться и составить по этому описанию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SQL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Деревья выражений также нашли применение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dynamic language runtime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 Разработчики компилятора используют их при обеспечении совместимости между динамической средой и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.Net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вместо генерации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MSIL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3507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Выражения и деревья выражений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EAD7C53F-A10A-4E58-BC02-0C944CB7AD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064" y="2556336"/>
            <a:ext cx="21509036" cy="76944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lvl="1" indent="0">
              <a:buSzPct val="100000"/>
            </a:pPr>
            <a:r>
              <a:rPr lang="it-IT" altLang="en-US" sz="4400" dirty="0">
                <a:solidFill>
                  <a:srgbClr val="000000"/>
                </a:solidFill>
                <a:latin typeface="Courier New" panose="02070309020205020404" pitchFamily="49" charset="0"/>
                <a:sym typeface="Tahoma" panose="020B0604030504040204" pitchFamily="34" charset="0"/>
              </a:rPr>
              <a:t>(х) =&gt; Console.WriteLine(х+5);</a:t>
            </a:r>
            <a:endParaRPr lang="en-US" altLang="en-US" sz="4400" dirty="0">
              <a:solidFill>
                <a:srgbClr val="000000"/>
              </a:solidFill>
              <a:latin typeface="Courier New" panose="02070309020205020404" pitchFamily="49" charset="0"/>
              <a:sym typeface="Tahoma" panose="020B060403050404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="" xmlns:a16="http://schemas.microsoft.com/office/drawing/2014/main" id="{D1AC04D4-E9D0-497F-9B82-5808AC0336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8761" y="3578685"/>
            <a:ext cx="10325462" cy="981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11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Выражения и деревья выражений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9837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Тип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Expression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предоставляет базовый класс, от которого происходят классы, представляющие узлы дерева выражений. Он также содержит static фабричные методы для создания различных типов узлов.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Существуют 2 основных способа создания деревьев выражений: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Создание деревьев выражений через статические методы класса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Expression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лямбда выражения, компилирующееся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Expression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Компилятор может генерировать для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лямбда-выражения операции две вещи –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IL-код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дерево выражения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операция объявлена для приема делегата метода, будет сгенерирован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IL-код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Если же операция объявлена для приема выражения делегата, будет создано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дерево выражения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2599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83208</TotalTime>
  <Words>1188</Words>
  <Application>Microsoft Office PowerPoint</Application>
  <PresentationFormat>Custom</PresentationFormat>
  <Paragraphs>120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Tahoma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7125</cp:revision>
  <cp:lastPrinted>2018-12-07T09:03:14Z</cp:lastPrinted>
  <dcterms:created xsi:type="dcterms:W3CDTF">2014-11-12T21:47:38Z</dcterms:created>
  <dcterms:modified xsi:type="dcterms:W3CDTF">2021-09-15T13:45:31Z</dcterms:modified>
  <cp:category/>
</cp:coreProperties>
</file>