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29" r:id="rId2"/>
    <p:sldId id="2751" r:id="rId3"/>
    <p:sldId id="3297" r:id="rId4"/>
    <p:sldId id="3338" r:id="rId5"/>
    <p:sldId id="3341" r:id="rId6"/>
    <p:sldId id="3339" r:id="rId7"/>
    <p:sldId id="3340" r:id="rId8"/>
    <p:sldId id="3342" r:id="rId9"/>
    <p:sldId id="3343" r:id="rId10"/>
    <p:sldId id="3344" r:id="rId11"/>
    <p:sldId id="3345" r:id="rId12"/>
    <p:sldId id="3350" r:id="rId13"/>
    <p:sldId id="3346" r:id="rId14"/>
    <p:sldId id="3347" r:id="rId15"/>
    <p:sldId id="3348" r:id="rId16"/>
    <p:sldId id="3351" r:id="rId17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97"/>
            <p14:sldId id="3338"/>
            <p14:sldId id="3341"/>
            <p14:sldId id="3339"/>
            <p14:sldId id="3340"/>
            <p14:sldId id="3342"/>
            <p14:sldId id="3343"/>
            <p14:sldId id="3344"/>
            <p14:sldId id="3345"/>
            <p14:sldId id="3350"/>
            <p14:sldId id="3346"/>
            <p14:sldId id="3347"/>
            <p14:sldId id="3348"/>
            <p14:sldId id="3351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36" d="100"/>
          <a:sy n="36" d="100"/>
        </p:scale>
        <p:origin x="888" y="66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7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60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120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8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1637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329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50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406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32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26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661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08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772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Массивы и строки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Строки и 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StringBuilder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989184"/>
            <a:ext cx="21509035" cy="1070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Создание строк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создавать сроки можно, как используя переменную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присваивая ей значение, так и применяя один из конструкторов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4170769"/>
            <a:ext cx="21509035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s1 = "hello";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s2 = null; 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s3 = new String('a', 6); 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s4 = new String(new char[]{'w', 'o', 'r', 'l', 'd’});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EF23AF8-C6DF-4D1B-BA3C-8DC50583704D}"/>
              </a:ext>
            </a:extLst>
          </p:cNvPr>
          <p:cNvSpPr txBox="1"/>
          <p:nvPr/>
        </p:nvSpPr>
        <p:spPr>
          <a:xfrm>
            <a:off x="1389065" y="7405632"/>
            <a:ext cx="21509035" cy="1583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Строка как набор символов.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 как строка хранит коллекцию символов, в ней определен индексатор для доступа к этим символам: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DB06B39-B5E9-4962-B765-A4F8541B1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9078823"/>
            <a:ext cx="21509035" cy="132805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s1 = "hello";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char ch1 = s1[1]; // символ 'e‘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22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Строки и 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StringBuilder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17225"/>
            <a:ext cx="21509035" cy="1070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Конкатенация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Конкатенация строк может производиться с помощью оператора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и с помощью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Concat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4023189"/>
            <a:ext cx="21509035" cy="430887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string s1 = "hello";	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s2 = "world";</a:t>
            </a:r>
          </a:p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string s3 = s1 + " " + s2;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результат: строка "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hello world"</a:t>
            </a:r>
          </a:p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string s4 =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String.Concat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(s3, "!!!"); 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результат: строка "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hello world!!!"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9C3EF60-EDF9-4E09-BA0A-F7D3C70B54A9}"/>
              </a:ext>
            </a:extLst>
          </p:cNvPr>
          <p:cNvSpPr txBox="1"/>
          <p:nvPr/>
        </p:nvSpPr>
        <p:spPr>
          <a:xfrm>
            <a:off x="1389909" y="8667290"/>
            <a:ext cx="21509035" cy="1070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Интерполяция строк.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Начиная с версии языка C# 6.0 была добавлена такая функциональность, как интерполяция строк. 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="" xmlns:a16="http://schemas.microsoft.com/office/drawing/2014/main" id="{310D777A-DE11-4457-A9D7-6A05F2A47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6" y="9930156"/>
            <a:ext cx="21509035" cy="70788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spcBef>
                <a:spcPts val="300"/>
              </a:spcBef>
              <a:defRPr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($"</a:t>
            </a: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Имя: {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person.Name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ru-RU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 Возраст: {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person.Age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}");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A73C0BC-527D-4F12-927C-822363B3EC72}"/>
              </a:ext>
            </a:extLst>
          </p:cNvPr>
          <p:cNvSpPr txBox="1"/>
          <p:nvPr/>
        </p:nvSpPr>
        <p:spPr>
          <a:xfrm>
            <a:off x="1387475" y="10908045"/>
            <a:ext cx="21509035" cy="1638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Знак доллара перед строкой указывает, что будет осуществляться интерполяция строк. Внутри строки опять же используются плейсхолдеры {...}, только внутри фигурных скобок уже можно напрямую писать те выражения, которые мы хотим вывести.</a:t>
            </a:r>
          </a:p>
        </p:txBody>
      </p:sp>
    </p:spTree>
    <p:extLst>
      <p:ext uri="{BB962C8B-B14F-4D97-AF65-F5344CB8AC3E}">
        <p14:creationId xmlns:p14="http://schemas.microsoft.com/office/powerpoint/2010/main" val="275712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Строки и 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StringBuilder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EF23AF8-C6DF-4D1B-BA3C-8DC50583704D}"/>
              </a:ext>
            </a:extLst>
          </p:cNvPr>
          <p:cNvSpPr txBox="1"/>
          <p:nvPr/>
        </p:nvSpPr>
        <p:spPr>
          <a:xfrm>
            <a:off x="1389065" y="2903035"/>
            <a:ext cx="21509035" cy="1164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Форматирование строк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Вместо конкатенации мы можем применять форматирование: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DB06B39-B5E9-4962-B765-A4F8541B1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4337972"/>
            <a:ext cx="21509035" cy="220060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Person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Person { Name = "Tom", Age = 23 }; </a:t>
            </a:r>
          </a:p>
          <a:p>
            <a:pPr indent="914400"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Имя: {0} Возраст: {1}",</a:t>
            </a:r>
          </a:p>
          <a:p>
            <a:pPr indent="914400"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person.Name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person.Age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906AF0B-B8DF-4A47-8F2A-48B9665A6209}"/>
              </a:ext>
            </a:extLst>
          </p:cNvPr>
          <p:cNvSpPr txBox="1"/>
          <p:nvPr/>
        </p:nvSpPr>
        <p:spPr>
          <a:xfrm>
            <a:off x="1389909" y="6738797"/>
            <a:ext cx="21509035" cy="1109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То же самое мы можем сделать с помощью метода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String.Format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ECE30AC9-B08F-4F78-A39A-961BC1E9A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909" y="8028013"/>
            <a:ext cx="21509035" cy="144655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output =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String.Format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Имя: {0}  Возраст: {1</a:t>
            </a:r>
            <a:r>
              <a:rPr lang="ru-RU" sz="4400">
                <a:latin typeface="Courier New" panose="02070309020205020404" pitchFamily="49" charset="0"/>
                <a:cs typeface="Courier New" panose="02070309020205020404" pitchFamily="49" charset="0"/>
              </a:rPr>
              <a:t>}", 			</a:t>
            </a:r>
            <a:r>
              <a:rPr lang="en-US" sz="4400">
                <a:latin typeface="Courier New" panose="02070309020205020404" pitchFamily="49" charset="0"/>
                <a:cs typeface="Courier New" panose="02070309020205020404" pitchFamily="49" charset="0"/>
              </a:rPr>
              <a:t>person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.Name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person.Age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EE6C40A-AFBC-49FF-ACCE-6BA9792F9FD7}"/>
              </a:ext>
            </a:extLst>
          </p:cNvPr>
          <p:cNvSpPr txBox="1"/>
          <p:nvPr/>
        </p:nvSpPr>
        <p:spPr>
          <a:xfrm>
            <a:off x="1434307" y="9828033"/>
            <a:ext cx="21509035" cy="1109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методе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Format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могут использоваться различные спецификаторы и описатели, которые позволяют настроить вывод данных.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96E73E08-5A27-4112-A4AA-830D1C607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307" y="11052311"/>
            <a:ext cx="21509035" cy="76944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spcBef>
                <a:spcPts val="300"/>
              </a:spcBef>
              <a:defRPr/>
            </a:pP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string result = </a:t>
            </a:r>
            <a:r>
              <a:rPr lang="en-GB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String.Format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("{0:C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}", 23.7);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$23.7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en-GB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87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Строки и 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StringBuilder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8565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StringBuilder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применяется когда необходимо выполнить большое количесво операций над текстом большого объема.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Microsoft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рекомендует использовать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 следующих случаях:</a:t>
            </a:r>
          </a:p>
          <a:p>
            <a:pPr marL="1695450" lvl="2" indent="-8001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88595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небольшом количестве операций и изменений над строками.</a:t>
            </a:r>
          </a:p>
          <a:p>
            <a:pPr marL="1695450" lvl="2" indent="-8001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88595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выполнении фиксированного количества операций объединения. В этом случае компилятор может объединить все операции объединения в одну.</a:t>
            </a:r>
          </a:p>
          <a:p>
            <a:pPr marL="1695450" lvl="2" indent="-80010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88595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Когда надо выполнять масштабные операции поиска при построении строки, например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IndexOf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StartsWith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StringBuilder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имеет подобных методов.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StringBuilder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рекомендуется использовать в следующих случаях:</a:t>
            </a:r>
          </a:p>
          <a:p>
            <a:pPr marL="1790700" lvl="2" indent="-89535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88595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неизвестном количестве операций и изменений над строками во время выполнения программы.</a:t>
            </a:r>
          </a:p>
          <a:p>
            <a:pPr marL="1790700" lvl="2" indent="-895350" algn="just">
              <a:lnSpc>
                <a:spcPct val="7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tabLst>
                <a:tab pos="1885950" algn="l"/>
              </a:tabLst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Когда предполагается, что приложению придется сделать множество подобных операций.</a:t>
            </a:r>
          </a:p>
        </p:txBody>
      </p:sp>
    </p:spTree>
    <p:extLst>
      <p:ext uri="{BB962C8B-B14F-4D97-AF65-F5344CB8AC3E}">
        <p14:creationId xmlns:p14="http://schemas.microsoft.com/office/powerpoint/2010/main" val="74472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Сравнение строк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8449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сравнении двух значений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Framework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проводится различие между концепциями сравнения эквивалентности и сравнения порядка.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Сравнение эквивалентности проверяет, являются ли два экземпляра семантически одинаковыми; сравнение порядка выясняет, какой из двух экземпляров  будет следовать первым в случае расположения их по возрастанию или убыванию.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сравнения эквивалентности строк можно использовать операцию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==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один из методов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Equals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Последние являются более универсальными, потому что позволяют указывать такие опции, как нечувствительность к регистру символов.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поддерживает операторы «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» и «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» для сравнений. Для сравнения порядка строк можно применять либо метод экземпляра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CompareTo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либо статические методы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CornpareOrdinal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 они возвращают положительное или отрицательное число либо ноль - в зависимости от того, находится первое значение до, после или рядом со вторым.</a:t>
            </a:r>
          </a:p>
        </p:txBody>
      </p:sp>
    </p:spTree>
    <p:extLst>
      <p:ext uri="{BB962C8B-B14F-4D97-AF65-F5344CB8AC3E}">
        <p14:creationId xmlns:p14="http://schemas.microsoft.com/office/powerpoint/2010/main" val="379959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Регулярные выражения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877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Используются при обработке больших текстов, позволяя существенно уменьшить объемы кода по сравнению с использованием стандартных операций со строками.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Синтаксис регулярных выражений: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^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соответствие должно начинаться в начале строки.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$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соответствие должно быть в конце строки.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знак точки определяет любой одиночный символ.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предыдущий символ повторяется 0 и более раз.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предыдущий символ повторяется 1 и более раз.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предыдущий символ повторяется 0 или 1 раз.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\s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любому пробельному символу.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\S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любому символу, не являющемуся пробелом.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\w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любому алфавитно-цифровому символу.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\W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любому не алфавитно-цифровому символу.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\d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любой десятичной цифре.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800" b="1" dirty="0">
                <a:latin typeface="Calibri" panose="020F0502020204030204" pitchFamily="34" charset="0"/>
                <a:cs typeface="Calibri" panose="020F0502020204030204" pitchFamily="34" charset="0"/>
              </a:rPr>
              <a:t>\D </a:t>
            </a:r>
            <a:r>
              <a:rPr kumimoji="0" lang="ru-RU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800" dirty="0">
                <a:latin typeface="Calibri" panose="020F0502020204030204" pitchFamily="34" charset="0"/>
                <a:cs typeface="Calibri" panose="020F0502020204030204" pitchFamily="34" charset="0"/>
              </a:rPr>
              <a:t> соответствует любому символу, не являющемуся десятичной цифрой.</a:t>
            </a:r>
          </a:p>
        </p:txBody>
      </p:sp>
    </p:spTree>
    <p:extLst>
      <p:ext uri="{BB962C8B-B14F-4D97-AF65-F5344CB8AC3E}">
        <p14:creationId xmlns:p14="http://schemas.microsoft.com/office/powerpoint/2010/main" val="156863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Регулярные выражения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7F591CA0-1D84-4569-99A4-96FB57E0E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5" y="3337705"/>
            <a:ext cx="21509035" cy="6964984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Regex regex = new Regex(@"(\w*)рек(\w</a:t>
            </a:r>
            <a:r>
              <a:rPr lang="nn-NO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*)");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 err="1"/>
              <a:t>MatchCollection</a:t>
            </a:r>
            <a:r>
              <a:rPr lang="en-US" sz="4400" dirty="0"/>
              <a:t> matches = </a:t>
            </a:r>
            <a:r>
              <a:rPr lang="en-US" sz="4400" dirty="0" err="1"/>
              <a:t>regex.Matches</a:t>
            </a:r>
            <a:r>
              <a:rPr lang="en-US" sz="4400" dirty="0" smtClean="0"/>
              <a:t>(“</a:t>
            </a:r>
            <a:r>
              <a:rPr lang="ru-RU" sz="4400" dirty="0" smtClean="0"/>
              <a:t>река в реке</a:t>
            </a:r>
            <a:r>
              <a:rPr lang="en-US" sz="4400" dirty="0" smtClean="0"/>
              <a:t>”);</a:t>
            </a:r>
            <a:endParaRPr lang="ru-RU" sz="4400" dirty="0" smtClean="0"/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MatchCollection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matches =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regex.Matches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(s</a:t>
            </a:r>
            <a:r>
              <a:rPr lang="en-US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ru-RU" sz="4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matches.Count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(Match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in matches)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match.Value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Совпадений не найдено");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70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658708" y="400443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Одномерные массивы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Многомерные массивы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Ступенчатые массивы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Строки и класс StringBuilder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Сравнение строк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Начальные сведения о массивах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897956"/>
            <a:ext cx="21509035" cy="55673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Массивы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упорядоченные коллекции элементов с одним и тем же типом данных.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поддерживает одномерные, многомерные и неравномерные массивы. Базовым для всех массивов является абстрактный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System.Array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производный от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System.Object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Массивы относятся к ссылочному типу и размещаются в управляемой куче, а переменная в приложении содержит не элементы массива, а ссылку на массив.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Элементы массива всегда хранятся в непрерывном блоке памяти.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создании массива всегда происходит инициализация его элементов стандартными значениями.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8855365"/>
            <a:ext cx="21509035" cy="323473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Int32[] myIntegers; // Объявление ссылки на массив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myIntegers = new Int32[100]; // Создание массива типа Int32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Создание массива можно совместить с его объявлением: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data = new </a:t>
            </a: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[10];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Начальные сведения о массивах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6079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массива возвращает количество элементов в массиве. Изменить длину массива после его создания невозможно.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обращения к элементам массива используются индексы. Индекс представляет номер элемента в массиве, при этом нумерация начинается с нуля.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умолчанию в качестве индекса массива используется значение типа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nt32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 начальным значением «0».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доступа к элементу массива указывается имя массива и индекс в квадратных скобках: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data[0] = 10;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8478018"/>
            <a:ext cx="21509035" cy="3228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C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пособы задания элементов массива при создании: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data_1 = new int[4] { 1, 2, 3, 5 };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data_2 = new int[] { 1, 2, 3, 5 };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data_3 = new[] { 1, 2, 3, 5 };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data_4 = { 1, 2, 3, 5 };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1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Класс «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Array»</a:t>
            </a:r>
            <a:endParaRPr lang="ru-RU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10140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Все массивы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построены на основе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Array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из пространства имен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Этот класс определяет ряд свойств и методов, которые мы можем использовать при работе с массивами. 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возвращает длину массива.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Rank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возвращает размерность массива.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BinarySearch()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выполняет бинарный поиск.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Clear()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очищает массив, устанавливая значение по умолчанию.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Exists()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проверяет, содержит ли массив определенный элемент.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Find()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находит элемент, который удовлеворяют условию.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FindAll()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находит все элементы, которые удовлеворяют условию.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IndexOf()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возвращает индекс элемента.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Resize()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изменяет размер одномерного массива.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Sort()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сортирует элементы одномерного массива.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GetUpperBound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()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получает индекс последнего элемента указанного измерения в массиве.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 каждого из этих методов существует множество перегруженных версий. Для многих из них имеются обобщенные перегруженные версии, обеспечивающие контроль типов во время компиляции и высокую производительность.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104089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Одномерные массивы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933733"/>
            <a:ext cx="21509035" cy="1718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Одномерный массив хранит фиксированное число элементов в линейном порядке, и для определения каждого элемента требуется лишь одно значение индекса.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4919885"/>
            <a:ext cx="21509035" cy="4969053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Инициализация в цикле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int[]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TaxRates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int[5];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 (int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=0;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TaxRates.Length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TaxRates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] = 0;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41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Многомерные массивы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Массивы характеризуются таким понятием как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ранг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количество измерений.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Соответственно могут быть массивы с различным количеством измерений. Но на практике обычно используются одномерные и двухмерные массивы.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Определенную сложность может представлять перебор многомерного массива. Надо учитывать, что длина такого массива - это совокупное количество элементов. 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6409702"/>
            <a:ext cx="21509035" cy="6709529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Двумерный массив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d: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int[,] d;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d = new int[10,2];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Трехмерный массив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Cube: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int[,,] Cube = new int[3,2,5];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Объявим двумерный массив и инициализируем его: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int[,] c = new int[2,4] 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{1, 2, 3, 4},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{10, 20, 30, 40}};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34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Ступенчатые массивы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3018386"/>
            <a:ext cx="21509035" cy="46194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Ступенчатый массив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(массив массивов, невыровненный массив)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 массив, элементы которого сами являются массивами. 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Внутренние измерения в объявлении не указываются, т.к. в отличие от прямоугольного массива каждый внутренний массив может иметь произвольную длину.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Каждый внутренний массив неявно инициализируется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null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а не пустым массивом.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Каждый внутренний массив должен быть создан вручную.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669843EF-7779-4D4E-B308-927F9329D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477" y="8119862"/>
            <a:ext cx="21509035" cy="3770263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[][]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int[3][];    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будет 3 одномерных массива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[0] = new int[] { 1, 3, 5, 7, 9 }; 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[1] = new int[] { 0, 2, 4, 6 }; </a:t>
            </a:r>
          </a:p>
          <a:p>
            <a:pPr indent="914400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[2] = new int[] { 11, 22 };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Строки и класс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StringBuilder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478380"/>
            <a:ext cx="21509035" cy="9077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(псевдоним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С#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является неизменяемой последовательностью символов.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Поддерживает и определяет символьные строки.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Является примитивным типом.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Является ссылочным типом данных.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Пустая строка имеет нулевую длину. Чтобы создать пустую строку, можно использовать либо литерал, либо статическое поле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string.Empty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для проверки, пуста ли строка, можно либо выполнить сравнение эквивалентности, либо просмотреть свойство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Length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строки.</a:t>
            </a: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7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Поскольку класс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String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неизменяемый, все методы, которые «манипулируют» строкой, возвращают новую строку, оставляя исходную незатронутой (то же самое происходит при повторном присваивании строковой переменной).</a:t>
            </a:r>
          </a:p>
        </p:txBody>
      </p:sp>
    </p:spTree>
    <p:extLst>
      <p:ext uri="{BB962C8B-B14F-4D97-AF65-F5344CB8AC3E}">
        <p14:creationId xmlns:p14="http://schemas.microsoft.com/office/powerpoint/2010/main" val="328610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82722</TotalTime>
  <Words>1540</Words>
  <Application>Microsoft Office PowerPoint</Application>
  <PresentationFormat>Custom</PresentationFormat>
  <Paragraphs>211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7109</cp:revision>
  <cp:lastPrinted>2018-12-07T09:03:14Z</cp:lastPrinted>
  <dcterms:created xsi:type="dcterms:W3CDTF">2014-11-12T21:47:38Z</dcterms:created>
  <dcterms:modified xsi:type="dcterms:W3CDTF">2021-08-04T15:04:09Z</dcterms:modified>
  <cp:category/>
</cp:coreProperties>
</file>